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1" r:id="rId1"/>
  </p:sldMasterIdLst>
  <p:notesMasterIdLst>
    <p:notesMasterId r:id="rId22"/>
  </p:notesMasterIdLst>
  <p:handoutMasterIdLst>
    <p:handoutMasterId r:id="rId23"/>
  </p:handoutMasterIdLst>
  <p:sldIdLst>
    <p:sldId id="256" r:id="rId2"/>
    <p:sldId id="316" r:id="rId3"/>
    <p:sldId id="302" r:id="rId4"/>
    <p:sldId id="257" r:id="rId5"/>
    <p:sldId id="314" r:id="rId6"/>
    <p:sldId id="271" r:id="rId7"/>
    <p:sldId id="278" r:id="rId8"/>
    <p:sldId id="258" r:id="rId9"/>
    <p:sldId id="300" r:id="rId10"/>
    <p:sldId id="307" r:id="rId11"/>
    <p:sldId id="306" r:id="rId12"/>
    <p:sldId id="318" r:id="rId13"/>
    <p:sldId id="319" r:id="rId14"/>
    <p:sldId id="298" r:id="rId15"/>
    <p:sldId id="299" r:id="rId16"/>
    <p:sldId id="303" r:id="rId17"/>
    <p:sldId id="283" r:id="rId18"/>
    <p:sldId id="269" r:id="rId19"/>
    <p:sldId id="317" r:id="rId20"/>
    <p:sldId id="310"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846B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2500" autoAdjust="0"/>
    <p:restoredTop sz="99822" autoAdjust="0"/>
  </p:normalViewPr>
  <p:slideViewPr>
    <p:cSldViewPr>
      <p:cViewPr>
        <p:scale>
          <a:sx n="90" d="100"/>
          <a:sy n="90" d="100"/>
        </p:scale>
        <p:origin x="-1954" y="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9"/>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katzenstein\AppData\Local\Microsoft\Windows\INetCache\Content.Outlook\T5I6A0BQ\Attendance%20w-graphs-%20Final%20Comparison%20Report%202013-14%202014-15%202015-16%20ALL%20CENTER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Data!$E$42</c:f>
              <c:strCache>
                <c:ptCount val="1"/>
                <c:pt idx="0">
                  <c:v>2013-14</c:v>
                </c:pt>
              </c:strCache>
            </c:strRef>
          </c:tx>
          <c:invertIfNegative val="0"/>
          <c:cat>
            <c:strRef>
              <c:f>Data!$A$43:$A$53</c:f>
              <c:strCache>
                <c:ptCount val="11"/>
                <c:pt idx="0">
                  <c:v>Sep</c:v>
                </c:pt>
                <c:pt idx="1">
                  <c:v>Oct</c:v>
                </c:pt>
                <c:pt idx="2">
                  <c:v>Nov</c:v>
                </c:pt>
                <c:pt idx="3">
                  <c:v>Dec</c:v>
                </c:pt>
                <c:pt idx="4">
                  <c:v>Jan</c:v>
                </c:pt>
                <c:pt idx="5">
                  <c:v>Feb</c:v>
                </c:pt>
                <c:pt idx="6">
                  <c:v>Mar</c:v>
                </c:pt>
                <c:pt idx="7">
                  <c:v>Apr</c:v>
                </c:pt>
                <c:pt idx="8">
                  <c:v>May</c:v>
                </c:pt>
                <c:pt idx="9">
                  <c:v>Jun</c:v>
                </c:pt>
                <c:pt idx="10">
                  <c:v>All YTD</c:v>
                </c:pt>
              </c:strCache>
            </c:strRef>
          </c:cat>
          <c:val>
            <c:numRef>
              <c:f>Data!$E$43:$E$53</c:f>
              <c:numCache>
                <c:formatCode>0.00%</c:formatCode>
                <c:ptCount val="11"/>
                <c:pt idx="0">
                  <c:v>0.93379999999999996</c:v>
                </c:pt>
                <c:pt idx="1">
                  <c:v>0.89690000000000003</c:v>
                </c:pt>
                <c:pt idx="2">
                  <c:v>0.87599999999999989</c:v>
                </c:pt>
                <c:pt idx="3">
                  <c:v>0.84129999999999994</c:v>
                </c:pt>
                <c:pt idx="4">
                  <c:v>0.82290000000000008</c:v>
                </c:pt>
                <c:pt idx="5">
                  <c:v>0.83590000000000009</c:v>
                </c:pt>
                <c:pt idx="6">
                  <c:v>0.83010000000000006</c:v>
                </c:pt>
                <c:pt idx="7">
                  <c:v>0.85540000000000005</c:v>
                </c:pt>
                <c:pt idx="8">
                  <c:v>0.87879999999999991</c:v>
                </c:pt>
                <c:pt idx="9">
                  <c:v>0.83440000000000003</c:v>
                </c:pt>
                <c:pt idx="10">
                  <c:v>0.86040000000000005</c:v>
                </c:pt>
              </c:numCache>
            </c:numRef>
          </c:val>
        </c:ser>
        <c:ser>
          <c:idx val="1"/>
          <c:order val="1"/>
          <c:tx>
            <c:strRef>
              <c:f>Data!$D$42</c:f>
              <c:strCache>
                <c:ptCount val="1"/>
                <c:pt idx="0">
                  <c:v>2014-15</c:v>
                </c:pt>
              </c:strCache>
            </c:strRef>
          </c:tx>
          <c:invertIfNegative val="0"/>
          <c:cat>
            <c:strRef>
              <c:f>Data!$A$43:$A$53</c:f>
              <c:strCache>
                <c:ptCount val="11"/>
                <c:pt idx="0">
                  <c:v>Sep</c:v>
                </c:pt>
                <c:pt idx="1">
                  <c:v>Oct</c:v>
                </c:pt>
                <c:pt idx="2">
                  <c:v>Nov</c:v>
                </c:pt>
                <c:pt idx="3">
                  <c:v>Dec</c:v>
                </c:pt>
                <c:pt idx="4">
                  <c:v>Jan</c:v>
                </c:pt>
                <c:pt idx="5">
                  <c:v>Feb</c:v>
                </c:pt>
                <c:pt idx="6">
                  <c:v>Mar</c:v>
                </c:pt>
                <c:pt idx="7">
                  <c:v>Apr</c:v>
                </c:pt>
                <c:pt idx="8">
                  <c:v>May</c:v>
                </c:pt>
                <c:pt idx="9">
                  <c:v>Jun</c:v>
                </c:pt>
                <c:pt idx="10">
                  <c:v>All YTD</c:v>
                </c:pt>
              </c:strCache>
            </c:strRef>
          </c:cat>
          <c:val>
            <c:numRef>
              <c:f>Data!$D$43:$D$53</c:f>
              <c:numCache>
                <c:formatCode>0.00%</c:formatCode>
                <c:ptCount val="11"/>
                <c:pt idx="0">
                  <c:v>0.90949999999999998</c:v>
                </c:pt>
                <c:pt idx="1">
                  <c:v>0.88450000000000006</c:v>
                </c:pt>
                <c:pt idx="2">
                  <c:v>0.85309999999999997</c:v>
                </c:pt>
                <c:pt idx="3">
                  <c:v>0.85099999999999998</c:v>
                </c:pt>
                <c:pt idx="4">
                  <c:v>0.81720000000000004</c:v>
                </c:pt>
                <c:pt idx="5">
                  <c:v>0.81709999999999994</c:v>
                </c:pt>
                <c:pt idx="6">
                  <c:v>0.81810000000000005</c:v>
                </c:pt>
                <c:pt idx="7">
                  <c:v>0.88080000000000003</c:v>
                </c:pt>
                <c:pt idx="8">
                  <c:v>0.88219999999999998</c:v>
                </c:pt>
                <c:pt idx="9">
                  <c:v>0.83499999999999996</c:v>
                </c:pt>
                <c:pt idx="10">
                  <c:v>0.85790000000000011</c:v>
                </c:pt>
              </c:numCache>
            </c:numRef>
          </c:val>
        </c:ser>
        <c:ser>
          <c:idx val="2"/>
          <c:order val="2"/>
          <c:tx>
            <c:strRef>
              <c:f>Data!$C$42</c:f>
              <c:strCache>
                <c:ptCount val="1"/>
                <c:pt idx="0">
                  <c:v>2015-16</c:v>
                </c:pt>
              </c:strCache>
            </c:strRef>
          </c:tx>
          <c:invertIfNegative val="0"/>
          <c:cat>
            <c:strRef>
              <c:f>Data!$A$43:$A$53</c:f>
              <c:strCache>
                <c:ptCount val="11"/>
                <c:pt idx="0">
                  <c:v>Sep</c:v>
                </c:pt>
                <c:pt idx="1">
                  <c:v>Oct</c:v>
                </c:pt>
                <c:pt idx="2">
                  <c:v>Nov</c:v>
                </c:pt>
                <c:pt idx="3">
                  <c:v>Dec</c:v>
                </c:pt>
                <c:pt idx="4">
                  <c:v>Jan</c:v>
                </c:pt>
                <c:pt idx="5">
                  <c:v>Feb</c:v>
                </c:pt>
                <c:pt idx="6">
                  <c:v>Mar</c:v>
                </c:pt>
                <c:pt idx="7">
                  <c:v>Apr</c:v>
                </c:pt>
                <c:pt idx="8">
                  <c:v>May</c:v>
                </c:pt>
                <c:pt idx="9">
                  <c:v>Jun</c:v>
                </c:pt>
                <c:pt idx="10">
                  <c:v>All YTD</c:v>
                </c:pt>
              </c:strCache>
            </c:strRef>
          </c:cat>
          <c:val>
            <c:numRef>
              <c:f>Data!$C$43:$C$53</c:f>
              <c:numCache>
                <c:formatCode>0.00%</c:formatCode>
                <c:ptCount val="11"/>
                <c:pt idx="0">
                  <c:v>0.89599999999999991</c:v>
                </c:pt>
                <c:pt idx="1">
                  <c:v>0.8538</c:v>
                </c:pt>
                <c:pt idx="2">
                  <c:v>0.82319999999999993</c:v>
                </c:pt>
                <c:pt idx="3">
                  <c:v>0.83730000000000004</c:v>
                </c:pt>
                <c:pt idx="4">
                  <c:v>0.81669999999999998</c:v>
                </c:pt>
                <c:pt idx="5">
                  <c:v>0.82909999999999995</c:v>
                </c:pt>
                <c:pt idx="6">
                  <c:v>0.82179999999999997</c:v>
                </c:pt>
                <c:pt idx="7">
                  <c:v>0.85060000000000002</c:v>
                </c:pt>
                <c:pt idx="8">
                  <c:v>0.85309999999999997</c:v>
                </c:pt>
                <c:pt idx="9">
                  <c:v>0.81469999999999998</c:v>
                </c:pt>
                <c:pt idx="10">
                  <c:v>0.83962999999999999</c:v>
                </c:pt>
              </c:numCache>
            </c:numRef>
          </c:val>
        </c:ser>
        <c:ser>
          <c:idx val="3"/>
          <c:order val="3"/>
          <c:tx>
            <c:strRef>
              <c:f>Data!$B$42</c:f>
              <c:strCache>
                <c:ptCount val="1"/>
                <c:pt idx="0">
                  <c:v>2016-17</c:v>
                </c:pt>
              </c:strCache>
            </c:strRef>
          </c:tx>
          <c:invertIfNegative val="0"/>
          <c:cat>
            <c:strRef>
              <c:f>Data!$A$43:$A$53</c:f>
              <c:strCache>
                <c:ptCount val="11"/>
                <c:pt idx="0">
                  <c:v>Sep</c:v>
                </c:pt>
                <c:pt idx="1">
                  <c:v>Oct</c:v>
                </c:pt>
                <c:pt idx="2">
                  <c:v>Nov</c:v>
                </c:pt>
                <c:pt idx="3">
                  <c:v>Dec</c:v>
                </c:pt>
                <c:pt idx="4">
                  <c:v>Jan</c:v>
                </c:pt>
                <c:pt idx="5">
                  <c:v>Feb</c:v>
                </c:pt>
                <c:pt idx="6">
                  <c:v>Mar</c:v>
                </c:pt>
                <c:pt idx="7">
                  <c:v>Apr</c:v>
                </c:pt>
                <c:pt idx="8">
                  <c:v>May</c:v>
                </c:pt>
                <c:pt idx="9">
                  <c:v>Jun</c:v>
                </c:pt>
                <c:pt idx="10">
                  <c:v>All YTD</c:v>
                </c:pt>
              </c:strCache>
            </c:strRef>
          </c:cat>
          <c:val>
            <c:numRef>
              <c:f>Data!$B$43:$B$53</c:f>
              <c:numCache>
                <c:formatCode>0.00%</c:formatCode>
                <c:ptCount val="11"/>
                <c:pt idx="0">
                  <c:v>0.90580000000000005</c:v>
                </c:pt>
                <c:pt idx="1">
                  <c:v>0.84940000000000004</c:v>
                </c:pt>
                <c:pt idx="2">
                  <c:v>0.8296</c:v>
                </c:pt>
                <c:pt idx="3">
                  <c:v>0.80110000000000003</c:v>
                </c:pt>
                <c:pt idx="4">
                  <c:v>0.81230000000000002</c:v>
                </c:pt>
                <c:pt idx="5">
                  <c:v>0.79310000000000003</c:v>
                </c:pt>
                <c:pt idx="6">
                  <c:v>0.81710000000000005</c:v>
                </c:pt>
                <c:pt idx="7">
                  <c:v>0.85189999999999999</c:v>
                </c:pt>
                <c:pt idx="8">
                  <c:v>0.85470000000000002</c:v>
                </c:pt>
                <c:pt idx="9">
                  <c:v>0.87319999999999998</c:v>
                </c:pt>
                <c:pt idx="10">
                  <c:v>0.8388199999999999</c:v>
                </c:pt>
              </c:numCache>
            </c:numRef>
          </c:val>
        </c:ser>
        <c:dLbls>
          <c:showLegendKey val="0"/>
          <c:showVal val="0"/>
          <c:showCatName val="0"/>
          <c:showSerName val="0"/>
          <c:showPercent val="0"/>
          <c:showBubbleSize val="0"/>
        </c:dLbls>
        <c:gapWidth val="150"/>
        <c:axId val="177422720"/>
        <c:axId val="177424256"/>
      </c:barChart>
      <c:catAx>
        <c:axId val="177422720"/>
        <c:scaling>
          <c:orientation val="minMax"/>
        </c:scaling>
        <c:delete val="0"/>
        <c:axPos val="b"/>
        <c:majorTickMark val="out"/>
        <c:minorTickMark val="none"/>
        <c:tickLblPos val="nextTo"/>
        <c:crossAx val="177424256"/>
        <c:crosses val="autoZero"/>
        <c:auto val="1"/>
        <c:lblAlgn val="ctr"/>
        <c:lblOffset val="100"/>
        <c:noMultiLvlLbl val="0"/>
      </c:catAx>
      <c:valAx>
        <c:axId val="177424256"/>
        <c:scaling>
          <c:orientation val="minMax"/>
        </c:scaling>
        <c:delete val="0"/>
        <c:axPos val="l"/>
        <c:majorGridlines/>
        <c:numFmt formatCode="0.00%" sourceLinked="1"/>
        <c:majorTickMark val="out"/>
        <c:minorTickMark val="none"/>
        <c:tickLblPos val="nextTo"/>
        <c:crossAx val="177422720"/>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0" tIns="45710" rIns="91420" bIns="45710" rtlCol="0"/>
          <a:lstStyle>
            <a:lvl1pPr algn="l">
              <a:defRPr sz="1200" dirty="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0" tIns="45710" rIns="91420" bIns="45710" rtlCol="0"/>
          <a:lstStyle>
            <a:lvl1pPr algn="r">
              <a:defRPr sz="1200">
                <a:latin typeface="Arial" charset="0"/>
                <a:cs typeface="Arial" charset="0"/>
              </a:defRPr>
            </a:lvl1pPr>
          </a:lstStyle>
          <a:p>
            <a:pPr>
              <a:defRPr/>
            </a:pPr>
            <a:fld id="{FC32BD69-8DA1-49F2-AB09-DBCA8BF8098C}" type="datetime1">
              <a:rPr lang="en-US"/>
              <a:pPr>
                <a:defRPr/>
              </a:pPr>
              <a:t>4/13/2018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20" tIns="45710" rIns="91420" bIns="45710" rtlCol="0" anchor="b"/>
          <a:lstStyle>
            <a:lvl1pPr algn="l">
              <a:defRPr sz="1200" dirty="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0" tIns="45710" rIns="91420" bIns="45710" rtlCol="0" anchor="b"/>
          <a:lstStyle>
            <a:lvl1pPr algn="r">
              <a:defRPr sz="1200">
                <a:latin typeface="Arial" charset="0"/>
                <a:cs typeface="Arial" charset="0"/>
              </a:defRPr>
            </a:lvl1pPr>
          </a:lstStyle>
          <a:p>
            <a:pPr>
              <a:defRPr/>
            </a:pPr>
            <a:fld id="{F531188E-3A35-4F2C-B38C-86E33459FF6A}" type="slidenum">
              <a:rPr lang="en-US"/>
              <a:pPr>
                <a:defRPr/>
              </a:pPr>
              <a:t>‹#›</a:t>
            </a:fld>
            <a:endParaRPr lang="en-US" dirty="0"/>
          </a:p>
        </p:txBody>
      </p:sp>
    </p:spTree>
    <p:extLst>
      <p:ext uri="{BB962C8B-B14F-4D97-AF65-F5344CB8AC3E}">
        <p14:creationId xmlns:p14="http://schemas.microsoft.com/office/powerpoint/2010/main" val="396419181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57EF73EE-C154-4B93-8A33-981A492FD0BA}" type="datetime1">
              <a:rPr lang="en-US"/>
              <a:pPr>
                <a:defRPr/>
              </a:pPr>
              <a:t>4/13/2018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8885835-86FD-4032-8543-3C24FA4643FD}" type="slidenum">
              <a:rPr lang="en-US"/>
              <a:pPr>
                <a:defRPr/>
              </a:pPr>
              <a:t>‹#›</a:t>
            </a:fld>
            <a:endParaRPr lang="en-US" dirty="0"/>
          </a:p>
        </p:txBody>
      </p:sp>
    </p:spTree>
    <p:extLst>
      <p:ext uri="{BB962C8B-B14F-4D97-AF65-F5344CB8AC3E}">
        <p14:creationId xmlns:p14="http://schemas.microsoft.com/office/powerpoint/2010/main" val="3908362493"/>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dirty="0"/>
            </a:lvl1pPr>
            <a:extLst/>
          </a:lstStyle>
          <a:p>
            <a:pPr>
              <a:defRPr/>
            </a:pPr>
            <a:endParaRPr lang="en-US"/>
          </a:p>
        </p:txBody>
      </p:sp>
      <p:sp>
        <p:nvSpPr>
          <p:cNvPr id="7" name="Footer Placeholder 19"/>
          <p:cNvSpPr>
            <a:spLocks noGrp="1"/>
          </p:cNvSpPr>
          <p:nvPr>
            <p:ph type="ftr" sz="quarter" idx="11"/>
          </p:nvPr>
        </p:nvSpPr>
        <p:spPr/>
        <p:txBody>
          <a:bodyPr/>
          <a:lstStyle>
            <a:lvl1pPr>
              <a:defRPr dirty="0"/>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8682C480-EEFE-484A-A576-0472E65C7125}" type="slidenum">
              <a:rPr lang="en-US"/>
              <a:pPr>
                <a:defRPr/>
              </a:pPr>
              <a:t>‹#›</a:t>
            </a:fld>
            <a:endParaRPr lang="en-US" dirty="0"/>
          </a:p>
        </p:txBody>
      </p:sp>
    </p:spTree>
    <p:extLst>
      <p:ext uri="{BB962C8B-B14F-4D97-AF65-F5344CB8AC3E}">
        <p14:creationId xmlns:p14="http://schemas.microsoft.com/office/powerpoint/2010/main" val="136442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E57B5C0-00B5-43DA-8FFE-52E0E256465E}" type="slidenum">
              <a:rPr lang="en-US"/>
              <a:pPr>
                <a:defRPr/>
              </a:pPr>
              <a:t>‹#›</a:t>
            </a:fld>
            <a:endParaRPr lang="en-US" dirty="0"/>
          </a:p>
        </p:txBody>
      </p:sp>
    </p:spTree>
    <p:extLst>
      <p:ext uri="{BB962C8B-B14F-4D97-AF65-F5344CB8AC3E}">
        <p14:creationId xmlns:p14="http://schemas.microsoft.com/office/powerpoint/2010/main" val="121347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5093C744-E63E-4BBE-B2FE-B6C19AFA45F8}" type="slidenum">
              <a:rPr lang="en-US"/>
              <a:pPr>
                <a:defRPr/>
              </a:pPr>
              <a:t>‹#›</a:t>
            </a:fld>
            <a:endParaRPr lang="en-US" dirty="0"/>
          </a:p>
        </p:txBody>
      </p:sp>
    </p:spTree>
    <p:extLst>
      <p:ext uri="{BB962C8B-B14F-4D97-AF65-F5344CB8AC3E}">
        <p14:creationId xmlns:p14="http://schemas.microsoft.com/office/powerpoint/2010/main" val="164409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F859D15-373A-4F46-8A8C-0DD154344809}" type="slidenum">
              <a:rPr lang="en-US"/>
              <a:pPr>
                <a:defRPr/>
              </a:pPr>
              <a:t>‹#›</a:t>
            </a:fld>
            <a:endParaRPr lang="en-US" dirty="0"/>
          </a:p>
        </p:txBody>
      </p:sp>
    </p:spTree>
    <p:extLst>
      <p:ext uri="{BB962C8B-B14F-4D97-AF65-F5344CB8AC3E}">
        <p14:creationId xmlns:p14="http://schemas.microsoft.com/office/powerpoint/2010/main" val="155344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dirty="0"/>
            </a:lvl1pPr>
            <a:extLst/>
          </a:lstStyle>
          <a:p>
            <a:pPr>
              <a:defRPr/>
            </a:pPr>
            <a:endParaRPr lang="en-US"/>
          </a:p>
        </p:txBody>
      </p:sp>
      <p:sp>
        <p:nvSpPr>
          <p:cNvPr id="9" name="Footer Placeholder 4"/>
          <p:cNvSpPr>
            <a:spLocks noGrp="1"/>
          </p:cNvSpPr>
          <p:nvPr>
            <p:ph type="ftr" sz="quarter" idx="11"/>
          </p:nvPr>
        </p:nvSpPr>
        <p:spPr/>
        <p:txBody>
          <a:bodyPr/>
          <a:lstStyle>
            <a:lvl1pPr>
              <a:defRPr dirty="0"/>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B797B1E4-C7DA-4FD2-BDA0-263A45111798}" type="slidenum">
              <a:rPr lang="en-US"/>
              <a:pPr>
                <a:defRPr/>
              </a:pPr>
              <a:t>‹#›</a:t>
            </a:fld>
            <a:endParaRPr lang="en-US" dirty="0"/>
          </a:p>
        </p:txBody>
      </p:sp>
    </p:spTree>
    <p:extLst>
      <p:ext uri="{BB962C8B-B14F-4D97-AF65-F5344CB8AC3E}">
        <p14:creationId xmlns:p14="http://schemas.microsoft.com/office/powerpoint/2010/main" val="251764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558B056-2648-4D77-8909-78388FD778F0}" type="slidenum">
              <a:rPr lang="en-US"/>
              <a:pPr>
                <a:defRPr/>
              </a:pPr>
              <a:t>‹#›</a:t>
            </a:fld>
            <a:endParaRPr lang="en-US" dirty="0"/>
          </a:p>
        </p:txBody>
      </p:sp>
    </p:spTree>
    <p:extLst>
      <p:ext uri="{BB962C8B-B14F-4D97-AF65-F5344CB8AC3E}">
        <p14:creationId xmlns:p14="http://schemas.microsoft.com/office/powerpoint/2010/main" val="77619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dirty="0"/>
            </a:lvl1pPr>
            <a:extLst/>
          </a:lstStyle>
          <a:p>
            <a:pPr>
              <a:defRPr/>
            </a:pPr>
            <a:endParaRPr lang="en-US"/>
          </a:p>
        </p:txBody>
      </p:sp>
      <p:sp>
        <p:nvSpPr>
          <p:cNvPr id="8" name="Footer Placeholder 7"/>
          <p:cNvSpPr>
            <a:spLocks noGrp="1"/>
          </p:cNvSpPr>
          <p:nvPr>
            <p:ph type="ftr" sz="quarter" idx="11"/>
          </p:nvPr>
        </p:nvSpPr>
        <p:spPr/>
        <p:txBody>
          <a:bodyPr/>
          <a:lstStyle>
            <a:lvl1pPr>
              <a:defRPr dirty="0"/>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D3BAA71-81DF-4938-9157-6858650913E1}" type="slidenum">
              <a:rPr lang="en-US"/>
              <a:pPr>
                <a:defRPr/>
              </a:pPr>
              <a:t>‹#›</a:t>
            </a:fld>
            <a:endParaRPr lang="en-US" dirty="0"/>
          </a:p>
        </p:txBody>
      </p:sp>
    </p:spTree>
    <p:extLst>
      <p:ext uri="{BB962C8B-B14F-4D97-AF65-F5344CB8AC3E}">
        <p14:creationId xmlns:p14="http://schemas.microsoft.com/office/powerpoint/2010/main" val="167884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0003E03D-001D-4ADF-A1FF-8F9CC98087C2}" type="slidenum">
              <a:rPr lang="en-US"/>
              <a:pPr>
                <a:defRPr/>
              </a:pPr>
              <a:t>‹#›</a:t>
            </a:fld>
            <a:endParaRPr lang="en-US" dirty="0"/>
          </a:p>
        </p:txBody>
      </p:sp>
    </p:spTree>
    <p:extLst>
      <p:ext uri="{BB962C8B-B14F-4D97-AF65-F5344CB8AC3E}">
        <p14:creationId xmlns:p14="http://schemas.microsoft.com/office/powerpoint/2010/main" val="353217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4" name="Date Placeholder 1"/>
          <p:cNvSpPr>
            <a:spLocks noGrp="1"/>
          </p:cNvSpPr>
          <p:nvPr>
            <p:ph type="dt" sz="half" idx="10"/>
          </p:nvPr>
        </p:nvSpPr>
        <p:spPr/>
        <p:txBody>
          <a:bodyPr/>
          <a:lstStyle>
            <a:lvl1pPr>
              <a:defRPr dirty="0"/>
            </a:lvl1pPr>
            <a:extLst/>
          </a:lstStyle>
          <a:p>
            <a:pPr>
              <a:defRPr/>
            </a:pPr>
            <a:endParaRPr lang="en-US"/>
          </a:p>
        </p:txBody>
      </p:sp>
      <p:sp>
        <p:nvSpPr>
          <p:cNvPr id="5" name="Footer Placeholder 2"/>
          <p:cNvSpPr>
            <a:spLocks noGrp="1"/>
          </p:cNvSpPr>
          <p:nvPr>
            <p:ph type="ftr" sz="quarter" idx="11"/>
          </p:nvPr>
        </p:nvSpPr>
        <p:spPr/>
        <p:txBody>
          <a:bodyPr/>
          <a:lstStyle>
            <a:lvl1pPr>
              <a:defRPr dirty="0"/>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2C5B1E3B-C2F6-4688-AFA9-D433B69E8536}" type="slidenum">
              <a:rPr lang="en-US"/>
              <a:pPr>
                <a:defRPr/>
              </a:pPr>
              <a:t>‹#›</a:t>
            </a:fld>
            <a:endParaRPr lang="en-US" dirty="0"/>
          </a:p>
        </p:txBody>
      </p:sp>
    </p:spTree>
    <p:extLst>
      <p:ext uri="{BB962C8B-B14F-4D97-AF65-F5344CB8AC3E}">
        <p14:creationId xmlns:p14="http://schemas.microsoft.com/office/powerpoint/2010/main" val="257931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dirty="0"/>
            </a:lvl1pPr>
            <a:extLst/>
          </a:lstStyle>
          <a:p>
            <a:pPr>
              <a:defRPr/>
            </a:pPr>
            <a:endParaRPr lang="en-US"/>
          </a:p>
        </p:txBody>
      </p:sp>
      <p:sp>
        <p:nvSpPr>
          <p:cNvPr id="6" name="Footer Placeholder 5"/>
          <p:cNvSpPr>
            <a:spLocks noGrp="1"/>
          </p:cNvSpPr>
          <p:nvPr>
            <p:ph type="ftr" sz="quarter" idx="11"/>
          </p:nvPr>
        </p:nvSpPr>
        <p:spPr/>
        <p:txBody>
          <a:bodyPr/>
          <a:lstStyle>
            <a:lvl1pPr>
              <a:defRPr dirty="0"/>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F32900E-481E-4E0D-90D9-84EAAA066173}" type="slidenum">
              <a:rPr lang="en-US"/>
              <a:pPr>
                <a:defRPr/>
              </a:pPr>
              <a:t>‹#›</a:t>
            </a:fld>
            <a:endParaRPr lang="en-US" dirty="0"/>
          </a:p>
        </p:txBody>
      </p:sp>
    </p:spTree>
    <p:extLst>
      <p:ext uri="{BB962C8B-B14F-4D97-AF65-F5344CB8AC3E}">
        <p14:creationId xmlns:p14="http://schemas.microsoft.com/office/powerpoint/2010/main" val="425513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dirty="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dirty="0"/>
            </a:lvl1pPr>
            <a:extLst/>
          </a:lstStyle>
          <a:p>
            <a:pPr>
              <a:defRPr/>
            </a:pPr>
            <a:endParaRPr lang="en-US"/>
          </a:p>
        </p:txBody>
      </p:sp>
      <p:sp>
        <p:nvSpPr>
          <p:cNvPr id="9" name="Footer Placeholder 5"/>
          <p:cNvSpPr>
            <a:spLocks noGrp="1"/>
          </p:cNvSpPr>
          <p:nvPr>
            <p:ph type="ftr" sz="quarter" idx="11"/>
          </p:nvPr>
        </p:nvSpPr>
        <p:spPr/>
        <p:txBody>
          <a:bodyPr/>
          <a:lstStyle>
            <a:lvl1pPr>
              <a:defRPr dirty="0"/>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BF16CF31-AB32-4F72-B327-47FD760721C6}" type="slidenum">
              <a:rPr lang="en-US"/>
              <a:pPr>
                <a:defRPr/>
              </a:pPr>
              <a:t>‹#›</a:t>
            </a:fld>
            <a:endParaRPr lang="en-US" dirty="0"/>
          </a:p>
        </p:txBody>
      </p:sp>
    </p:spTree>
    <p:extLst>
      <p:ext uri="{BB962C8B-B14F-4D97-AF65-F5344CB8AC3E}">
        <p14:creationId xmlns:p14="http://schemas.microsoft.com/office/powerpoint/2010/main" val="291016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dirty="0">
                <a:solidFill>
                  <a:schemeClr val="bg2">
                    <a:shade val="50000"/>
                    <a:satMod val="200000"/>
                  </a:schemeClr>
                </a:solidFill>
                <a:latin typeface="Arial" charset="0"/>
                <a:cs typeface="Arial" charset="0"/>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dirty="0">
                <a:solidFill>
                  <a:schemeClr val="bg2">
                    <a:shade val="50000"/>
                    <a:satMod val="200000"/>
                  </a:schemeClr>
                </a:solidFill>
                <a:effectLst/>
                <a:latin typeface="Arial" charset="0"/>
                <a:cs typeface="Arial" charset="0"/>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cs typeface="Arial" charset="0"/>
              </a:defRPr>
            </a:lvl1pPr>
            <a:extLst/>
          </a:lstStyle>
          <a:p>
            <a:pPr>
              <a:defRPr/>
            </a:pPr>
            <a:fld id="{BEB8BCA3-9C65-4BE1-956F-2BA634A17666}" type="slidenum">
              <a:rPr lang="en-US"/>
              <a:pPr>
                <a:defRPr/>
              </a:pPr>
              <a:t>‹#›</a:t>
            </a:fld>
            <a:endParaRPr lang="en-US" dirty="0"/>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4896" r:id="rId1"/>
    <p:sldLayoutId id="2147484891" r:id="rId2"/>
    <p:sldLayoutId id="2147484897" r:id="rId3"/>
    <p:sldLayoutId id="2147484892" r:id="rId4"/>
    <p:sldLayoutId id="2147484898" r:id="rId5"/>
    <p:sldLayoutId id="2147484893" r:id="rId6"/>
    <p:sldLayoutId id="2147484899" r:id="rId7"/>
    <p:sldLayoutId id="2147484900" r:id="rId8"/>
    <p:sldLayoutId id="2147484901" r:id="rId9"/>
    <p:sldLayoutId id="2147484894" r:id="rId10"/>
    <p:sldLayoutId id="2147484895" r:id="rId11"/>
  </p:sldLayoutIdLst>
  <p:hf sldNum="0" hdr="0" ftr="0" dt="0"/>
  <p:txStyles>
    <p:title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9C007F"/>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68007F"/>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Excel_Worksheet2.xlsx"/><Relationship Id="rId5" Type="http://schemas.openxmlformats.org/officeDocument/2006/relationships/oleObject" Target="../embeddings/oleObject3.bin"/><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7.jpeg"/><Relationship Id="rId7"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ocfs.ny.gov/main/childcare/looking.asp" TargetMode="External"/><Relationship Id="rId4" Type="http://schemas.openxmlformats.org/officeDocument/2006/relationships/hyperlink" Target="https://www.guidestar.org/profile/16-150473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clkc.ohs.acf.hhs.gov/" TargetMode="External"/><Relationship Id="rId5" Type="http://schemas.openxmlformats.org/officeDocument/2006/relationships/image" Target="../media/image4.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7.jpeg"/><Relationship Id="rId7"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wmf"/><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1431925" y="360363"/>
            <a:ext cx="7407275" cy="1471612"/>
          </a:xfrm>
        </p:spPr>
        <p:txBody>
          <a:bodyPr>
            <a:normAutofit fontScale="90000"/>
          </a:bodyPr>
          <a:lstStyle/>
          <a:p>
            <a:pPr eaLnBrk="1" fontAlgn="auto" hangingPunct="1">
              <a:spcAft>
                <a:spcPts val="0"/>
              </a:spcAft>
              <a:defRPr/>
            </a:pPr>
            <a:r>
              <a:rPr lang="en-US" sz="2400" b="1" dirty="0" smtClean="0">
                <a:solidFill>
                  <a:schemeClr val="bg2"/>
                </a:solidFill>
                <a:effectLst>
                  <a:outerShdw blurRad="38100" dist="38100" dir="2700000" algn="tl">
                    <a:srgbClr val="C0C0C0"/>
                  </a:outerShdw>
                </a:effectLst>
              </a:rPr>
              <a:t>Cattaraugus &amp; Wyoming Counties</a:t>
            </a:r>
            <a:br>
              <a:rPr lang="en-US" sz="2400" b="1" dirty="0" smtClean="0">
                <a:solidFill>
                  <a:schemeClr val="bg2"/>
                </a:solidFill>
                <a:effectLst>
                  <a:outerShdw blurRad="38100" dist="38100" dir="2700000" algn="tl">
                    <a:srgbClr val="C0C0C0"/>
                  </a:outerShdw>
                </a:effectLst>
              </a:rPr>
            </a:br>
            <a:r>
              <a:rPr lang="en-US" sz="2400" b="1" dirty="0" smtClean="0">
                <a:solidFill>
                  <a:schemeClr val="bg2"/>
                </a:solidFill>
                <a:effectLst>
                  <a:outerShdw blurRad="38100" dist="38100" dir="2700000" algn="tl">
                    <a:srgbClr val="C0C0C0"/>
                  </a:outerShdw>
                </a:effectLst>
              </a:rPr>
              <a:t>Project Head Start  -- CWC-PHS</a:t>
            </a:r>
            <a:br>
              <a:rPr lang="en-US" sz="2400" b="1" dirty="0" smtClean="0">
                <a:solidFill>
                  <a:schemeClr val="bg2"/>
                </a:solidFill>
                <a:effectLst>
                  <a:outerShdw blurRad="38100" dist="38100" dir="2700000" algn="tl">
                    <a:srgbClr val="C0C0C0"/>
                  </a:outerShdw>
                </a:effectLst>
              </a:rPr>
            </a:br>
            <a:r>
              <a:rPr lang="en-US" sz="2400" b="1" dirty="0" smtClean="0">
                <a:solidFill>
                  <a:schemeClr val="bg2"/>
                </a:solidFill>
                <a:effectLst>
                  <a:outerShdw blurRad="38100" dist="38100" dir="2700000" algn="tl">
                    <a:srgbClr val="C0C0C0"/>
                  </a:outerShdw>
                </a:effectLst>
              </a:rPr>
              <a:t>2017 Year End Report</a:t>
            </a:r>
            <a:br>
              <a:rPr lang="en-US" sz="2400" b="1" dirty="0" smtClean="0">
                <a:solidFill>
                  <a:schemeClr val="bg2"/>
                </a:solidFill>
                <a:effectLst>
                  <a:outerShdw blurRad="38100" dist="38100" dir="2700000" algn="tl">
                    <a:srgbClr val="C0C0C0"/>
                  </a:outerShdw>
                </a:effectLst>
              </a:rPr>
            </a:br>
            <a:r>
              <a:rPr lang="en-US" sz="1600" b="1" i="1" dirty="0" smtClean="0">
                <a:solidFill>
                  <a:schemeClr val="bg2"/>
                </a:solidFill>
              </a:rPr>
              <a:t>Presented to the Board of Directors and Policy Council</a:t>
            </a:r>
            <a:r>
              <a:rPr lang="en-US" sz="1600" b="1" i="1" dirty="0" smtClean="0">
                <a:solidFill>
                  <a:srgbClr val="00B050"/>
                </a:solidFill>
              </a:rPr>
              <a:t/>
            </a:r>
            <a:br>
              <a:rPr lang="en-US" sz="1600" b="1" i="1" dirty="0" smtClean="0">
                <a:solidFill>
                  <a:srgbClr val="00B050"/>
                </a:solidFill>
              </a:rPr>
            </a:br>
            <a:endParaRPr lang="en-US" sz="1600" b="1" i="1" dirty="0" smtClean="0">
              <a:solidFill>
                <a:srgbClr val="00B050"/>
              </a:solidFill>
            </a:endParaRPr>
          </a:p>
        </p:txBody>
      </p:sp>
      <p:pic>
        <p:nvPicPr>
          <p:cNvPr id="8195" name="Picture 4" descr="3cblocks"/>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7467600" y="304800"/>
            <a:ext cx="1162050" cy="1219200"/>
          </a:xfrm>
        </p:spPr>
      </p:pic>
      <p:pic>
        <p:nvPicPr>
          <p:cNvPr id="819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638800"/>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F7FA34B0-890D-4EFD-9342-02F4541E194E@loc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667000"/>
            <a:ext cx="441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8" name="Object 8"/>
          <p:cNvGraphicFramePr>
            <a:graphicFrameLocks noChangeAspect="1"/>
          </p:cNvGraphicFramePr>
          <p:nvPr/>
        </p:nvGraphicFramePr>
        <p:xfrm>
          <a:off x="5867400" y="5638800"/>
          <a:ext cx="2895600" cy="914400"/>
        </p:xfrm>
        <a:graphic>
          <a:graphicData uri="http://schemas.openxmlformats.org/presentationml/2006/ole">
            <mc:AlternateContent xmlns:mc="http://schemas.openxmlformats.org/markup-compatibility/2006">
              <mc:Choice xmlns:v="urn:schemas-microsoft-com:vml" Requires="v">
                <p:oleObj spid="_x0000_s8239" name="Bitmap Image" r:id="rId7" imgW="4009524" imgH="3400900" progId="PBrush">
                  <p:embed/>
                </p:oleObj>
              </mc:Choice>
              <mc:Fallback>
                <p:oleObj name="Bitmap Image" r:id="rId7" imgW="4009524" imgH="3400900" progId="PBrush">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63880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1160463" y="1831975"/>
            <a:ext cx="7620000" cy="954107"/>
          </a:xfrm>
          <a:prstGeom prst="rect">
            <a:avLst/>
          </a:prstGeom>
          <a:noFill/>
        </p:spPr>
        <p:txBody>
          <a:bodyPr>
            <a:spAutoFit/>
          </a:bodyPr>
          <a:lstStyle/>
          <a:p>
            <a:pPr algn="ctr">
              <a:defRPr/>
            </a:pPr>
            <a:r>
              <a:rPr lang="en-US" sz="2800" b="1" i="1" dirty="0" smtClean="0">
                <a:solidFill>
                  <a:schemeClr val="bg2"/>
                </a:solidFill>
                <a:effectLst>
                  <a:outerShdw blurRad="38100" dist="38100" dir="2700000" algn="tl">
                    <a:srgbClr val="000000">
                      <a:alpha val="43137"/>
                    </a:srgbClr>
                  </a:outerShdw>
                </a:effectLst>
                <a:latin typeface="+mn-lt"/>
              </a:rPr>
              <a:t>Be safe, Be respectful, Be </a:t>
            </a:r>
            <a:r>
              <a:rPr lang="en-US" sz="2800" b="1" i="1" dirty="0">
                <a:solidFill>
                  <a:schemeClr val="bg2"/>
                </a:solidFill>
                <a:effectLst>
                  <a:outerShdw blurRad="38100" dist="38100" dir="2700000" algn="tl">
                    <a:srgbClr val="000000">
                      <a:alpha val="43137"/>
                    </a:srgbClr>
                  </a:outerShdw>
                </a:effectLst>
                <a:latin typeface="+mn-lt"/>
              </a:rPr>
              <a:t>a team</a:t>
            </a:r>
          </a:p>
          <a:p>
            <a:pPr algn="ctr">
              <a:defRPr/>
            </a:pPr>
            <a:r>
              <a:rPr lang="en-US" sz="1400" b="1" i="1" dirty="0" smtClean="0">
                <a:solidFill>
                  <a:schemeClr val="bg2"/>
                </a:solidFill>
                <a:effectLst>
                  <a:outerShdw blurRad="38100" dist="38100" dir="2700000" algn="tl">
                    <a:srgbClr val="000000">
                      <a:alpha val="43137"/>
                    </a:srgbClr>
                  </a:outerShdw>
                </a:effectLst>
                <a:latin typeface="+mn-lt"/>
              </a:rPr>
              <a:t>empowering </a:t>
            </a:r>
            <a:r>
              <a:rPr lang="en-US" sz="1400" b="1" i="1" dirty="0">
                <a:solidFill>
                  <a:schemeClr val="bg2"/>
                </a:solidFill>
                <a:effectLst>
                  <a:outerShdw blurRad="38100" dist="38100" dir="2700000" algn="tl">
                    <a:srgbClr val="000000">
                      <a:alpha val="43137"/>
                    </a:srgbClr>
                  </a:outerShdw>
                </a:effectLst>
                <a:latin typeface="+mn-lt"/>
              </a:rPr>
              <a:t>families’ well-being, while nurturing and educating </a:t>
            </a:r>
            <a:r>
              <a:rPr lang="en-US" sz="1400" b="1" i="1" dirty="0" smtClean="0">
                <a:solidFill>
                  <a:schemeClr val="bg2"/>
                </a:solidFill>
                <a:effectLst>
                  <a:outerShdw blurRad="38100" dist="38100" dir="2700000" algn="tl">
                    <a:srgbClr val="000000">
                      <a:alpha val="43137"/>
                    </a:srgbClr>
                  </a:outerShdw>
                </a:effectLst>
                <a:latin typeface="+mn-lt"/>
              </a:rPr>
              <a:t>children </a:t>
            </a:r>
            <a:r>
              <a:rPr lang="en-US" sz="1400" b="1" i="1" dirty="0">
                <a:solidFill>
                  <a:schemeClr val="bg2"/>
                </a:solidFill>
                <a:effectLst>
                  <a:outerShdw blurRad="38100" dist="38100" dir="2700000" algn="tl">
                    <a:srgbClr val="000000">
                      <a:alpha val="43137"/>
                    </a:srgbClr>
                  </a:outerShdw>
                </a:effectLst>
                <a:latin typeface="+mn-lt"/>
              </a:rPr>
              <a:t>for school and life </a:t>
            </a:r>
          </a:p>
          <a:p>
            <a:pPr algn="ctr">
              <a:defRPr/>
            </a:pPr>
            <a:endParaRPr lang="en-US" sz="1400" b="1" i="1" dirty="0">
              <a:solidFill>
                <a:schemeClr val="bg2"/>
              </a:solidFill>
              <a:effectLst>
                <a:outerShdw blurRad="38100" dist="38100" dir="2700000" algn="tl">
                  <a:srgbClr val="000000">
                    <a:alpha val="43137"/>
                  </a:srgbClr>
                </a:outerShdw>
              </a:effectLst>
              <a:latin typeface="+mn-lt"/>
            </a:endParaRPr>
          </a:p>
        </p:txBody>
      </p:sp>
      <p:pic>
        <p:nvPicPr>
          <p:cNvPr id="8201" name="Picture 6" descr="hcito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715000"/>
            <a:ext cx="342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3581400" y="2286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  </a:t>
            </a:r>
          </a:p>
        </p:txBody>
      </p:sp>
      <p:pic>
        <p:nvPicPr>
          <p:cNvPr id="17411" name="Picture 5"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  </a:t>
            </a:r>
          </a:p>
        </p:txBody>
      </p:sp>
      <p:pic>
        <p:nvPicPr>
          <p:cNvPr id="17415"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p:nvPr>
        </p:nvSpPr>
        <p:spPr>
          <a:xfrm>
            <a:off x="1447800" y="609600"/>
            <a:ext cx="7499350" cy="1066800"/>
          </a:xfrm>
        </p:spPr>
        <p:txBody>
          <a:bodyPr/>
          <a:lstStyle/>
          <a:p>
            <a:pPr eaLnBrk="1" fontAlgn="auto" hangingPunct="1">
              <a:spcAft>
                <a:spcPts val="0"/>
              </a:spcAft>
              <a:defRPr/>
            </a:pPr>
            <a:r>
              <a:rPr lang="en-US" sz="2800" b="1" dirty="0" smtClean="0">
                <a:solidFill>
                  <a:schemeClr val="bg2"/>
                </a:solidFill>
              </a:rPr>
              <a:t>CWC-PHS’s Efforts to Prepare Children for Kindergarten</a:t>
            </a:r>
          </a:p>
        </p:txBody>
      </p:sp>
      <p:sp>
        <p:nvSpPr>
          <p:cNvPr id="17417" name="Rectangle 3"/>
          <p:cNvSpPr>
            <a:spLocks noGrp="1" noChangeArrowheads="1"/>
          </p:cNvSpPr>
          <p:nvPr>
            <p:ph idx="1"/>
          </p:nvPr>
        </p:nvSpPr>
        <p:spPr>
          <a:xfrm>
            <a:off x="1371600" y="1676400"/>
            <a:ext cx="7315200" cy="4648200"/>
          </a:xfrm>
        </p:spPr>
        <p:txBody>
          <a:bodyPr anchor="ctr"/>
          <a:lstStyle/>
          <a:p>
            <a:pPr marL="547688" lvl="1" indent="-514350" eaLnBrk="1" hangingPunct="1">
              <a:spcBef>
                <a:spcPct val="0"/>
              </a:spcBef>
              <a:spcAft>
                <a:spcPts val="200"/>
              </a:spcAft>
              <a:buFont typeface="Wingdings" pitchFamily="2" charset="2"/>
              <a:buChar char="ü"/>
            </a:pPr>
            <a:r>
              <a:rPr lang="en-US" altLang="en-US" sz="1600" dirty="0" smtClean="0"/>
              <a:t>Aligning Head Start and Early Head Start curriculums with UPK program(s), NYS standards, and HS framework / new regulations</a:t>
            </a:r>
          </a:p>
          <a:p>
            <a:pPr marL="547688" lvl="1" indent="-514350" eaLnBrk="1" hangingPunct="1">
              <a:spcBef>
                <a:spcPct val="0"/>
              </a:spcBef>
              <a:spcAft>
                <a:spcPts val="200"/>
              </a:spcAft>
              <a:buFont typeface="Wingdings" pitchFamily="2" charset="2"/>
              <a:buChar char="ü"/>
            </a:pPr>
            <a:r>
              <a:rPr lang="en-US" altLang="en-US" sz="1600" dirty="0" smtClean="0"/>
              <a:t>Coordinating with kindergarten screenings</a:t>
            </a:r>
          </a:p>
          <a:p>
            <a:pPr marL="547688" lvl="1" indent="-514350" eaLnBrk="1" hangingPunct="1">
              <a:spcBef>
                <a:spcPct val="0"/>
              </a:spcBef>
              <a:spcAft>
                <a:spcPts val="200"/>
              </a:spcAft>
              <a:buFont typeface="Wingdings" pitchFamily="2" charset="2"/>
              <a:buChar char="ü"/>
            </a:pPr>
            <a:r>
              <a:rPr lang="en-US" altLang="en-US" sz="1600" dirty="0" smtClean="0"/>
              <a:t>Enhanced transition plans and communications with kindergarten teachers</a:t>
            </a:r>
          </a:p>
          <a:p>
            <a:pPr marL="547688" lvl="1" indent="-514350" eaLnBrk="1" hangingPunct="1">
              <a:spcBef>
                <a:spcPct val="0"/>
              </a:spcBef>
              <a:spcAft>
                <a:spcPts val="200"/>
              </a:spcAft>
              <a:buFont typeface="Wingdings" pitchFamily="2" charset="2"/>
              <a:buChar char="ü"/>
            </a:pPr>
            <a:r>
              <a:rPr lang="en-US" altLang="en-US" sz="1600" dirty="0" smtClean="0"/>
              <a:t>Having a written ‘School Readiness Plan’ for birth to school age</a:t>
            </a:r>
          </a:p>
          <a:p>
            <a:pPr marL="547688" lvl="1" indent="-514350" eaLnBrk="1" hangingPunct="1">
              <a:spcBef>
                <a:spcPct val="0"/>
              </a:spcBef>
              <a:spcAft>
                <a:spcPts val="200"/>
              </a:spcAft>
              <a:buFont typeface="Wingdings" pitchFamily="2" charset="2"/>
              <a:buChar char="ü"/>
            </a:pPr>
            <a:r>
              <a:rPr lang="en-US" altLang="en-US" sz="1600" dirty="0" smtClean="0"/>
              <a:t>Having a Parent, Family, and Community Engagement Framework plan</a:t>
            </a:r>
          </a:p>
          <a:p>
            <a:pPr marL="547688" lvl="1" indent="-514350" eaLnBrk="1" hangingPunct="1">
              <a:spcBef>
                <a:spcPct val="0"/>
              </a:spcBef>
              <a:spcAft>
                <a:spcPts val="200"/>
              </a:spcAft>
              <a:buFont typeface="Wingdings" pitchFamily="2" charset="2"/>
              <a:buChar char="ü"/>
            </a:pPr>
            <a:r>
              <a:rPr lang="en-US" altLang="en-US" sz="1600" dirty="0" smtClean="0"/>
              <a:t>Maintaining the non-financial agreements in place with all area school districts as required by the HS Act</a:t>
            </a:r>
          </a:p>
          <a:p>
            <a:pPr marL="547688" lvl="1" indent="-514350" eaLnBrk="1" hangingPunct="1">
              <a:spcBef>
                <a:spcPct val="0"/>
              </a:spcBef>
              <a:spcAft>
                <a:spcPts val="200"/>
              </a:spcAft>
              <a:buFont typeface="Wingdings" pitchFamily="2" charset="2"/>
              <a:buChar char="ü"/>
            </a:pPr>
            <a:r>
              <a:rPr lang="en-US" altLang="en-US" sz="1600" dirty="0" smtClean="0"/>
              <a:t>Newsworthy notes to parents; encourage attendance</a:t>
            </a:r>
          </a:p>
          <a:p>
            <a:pPr marL="547688" lvl="1" indent="-514350" eaLnBrk="1" hangingPunct="1">
              <a:spcBef>
                <a:spcPct val="0"/>
              </a:spcBef>
              <a:spcAft>
                <a:spcPts val="200"/>
              </a:spcAft>
              <a:buFont typeface="Wingdings" pitchFamily="2" charset="2"/>
              <a:buChar char="ü"/>
            </a:pPr>
            <a:r>
              <a:rPr lang="en-US" altLang="en-US" sz="1600" dirty="0" smtClean="0"/>
              <a:t>Parent involvement and education;  parent – teacher conferences &amp; home visits</a:t>
            </a:r>
          </a:p>
          <a:p>
            <a:pPr marL="547688" lvl="1" indent="-514350" eaLnBrk="1" hangingPunct="1">
              <a:spcBef>
                <a:spcPct val="0"/>
              </a:spcBef>
              <a:spcAft>
                <a:spcPts val="200"/>
              </a:spcAft>
              <a:buFont typeface="Wingdings" pitchFamily="2" charset="2"/>
              <a:buChar char="ü"/>
            </a:pPr>
            <a:r>
              <a:rPr lang="en-US" altLang="en-US" sz="1600" dirty="0" smtClean="0"/>
              <a:t>Providing families with a summer activity kit </a:t>
            </a:r>
          </a:p>
          <a:p>
            <a:pPr marL="547688" lvl="1" indent="-514350" eaLnBrk="1" hangingPunct="1">
              <a:spcBef>
                <a:spcPct val="0"/>
              </a:spcBef>
              <a:spcAft>
                <a:spcPts val="200"/>
              </a:spcAft>
              <a:buFont typeface="Wingdings" pitchFamily="2" charset="2"/>
              <a:buChar char="ü"/>
            </a:pPr>
            <a:r>
              <a:rPr lang="en-US" altLang="en-US" sz="1600" dirty="0" smtClean="0"/>
              <a:t>Providing, under contract, NYS UPK to various school districts</a:t>
            </a:r>
          </a:p>
          <a:p>
            <a:pPr marL="547688" lvl="1" indent="-514350" eaLnBrk="1" hangingPunct="1">
              <a:spcBef>
                <a:spcPct val="0"/>
              </a:spcBef>
              <a:spcAft>
                <a:spcPts val="200"/>
              </a:spcAft>
              <a:buFont typeface="Wingdings" pitchFamily="2" charset="2"/>
              <a:buChar char="ü"/>
            </a:pPr>
            <a:r>
              <a:rPr lang="en-US" altLang="en-US" sz="1600" dirty="0" smtClean="0"/>
              <a:t>Structured and intentional approach to child development and individualized instruction using Pyramid Model</a:t>
            </a:r>
          </a:p>
          <a:p>
            <a:pPr marL="547688" lvl="1" indent="-514350" eaLnBrk="1" hangingPunct="1">
              <a:spcBef>
                <a:spcPct val="0"/>
              </a:spcBef>
              <a:spcAft>
                <a:spcPts val="200"/>
              </a:spcAft>
              <a:buFont typeface="Wingdings" pitchFamily="2" charset="2"/>
              <a:buChar char="ü"/>
            </a:pPr>
            <a:r>
              <a:rPr lang="en-US" altLang="en-US" sz="1600" dirty="0" smtClean="0"/>
              <a:t>Moving from CLASS to </a:t>
            </a:r>
            <a:r>
              <a:rPr lang="en-US" altLang="en-US" sz="1600" dirty="0" err="1" smtClean="0"/>
              <a:t>HighScope’s</a:t>
            </a:r>
            <a:r>
              <a:rPr lang="en-US" altLang="en-US" sz="1600" dirty="0" smtClean="0"/>
              <a:t> Program Quality Assessment (PQA) for classroom observation &amp; continuous improvement &amp; professional development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57338" y="914400"/>
            <a:ext cx="6824662" cy="762000"/>
          </a:xfrm>
        </p:spPr>
        <p:txBody>
          <a:bodyPr>
            <a:noAutofit/>
          </a:bodyPr>
          <a:lstStyle/>
          <a:p>
            <a:pPr>
              <a:spcBef>
                <a:spcPts val="0"/>
              </a:spcBef>
              <a:spcAft>
                <a:spcPts val="0"/>
              </a:spcAft>
              <a:defRPr/>
            </a:pPr>
            <a:r>
              <a:rPr lang="en-US" sz="2800" b="1" dirty="0" smtClean="0">
                <a:solidFill>
                  <a:schemeClr val="bg2"/>
                </a:solidFill>
              </a:rPr>
              <a:t>Medical &amp; Dental Outcomes – Head Start</a:t>
            </a:r>
            <a:endParaRPr lang="en-US" sz="2800" b="1" i="1" dirty="0">
              <a:solidFill>
                <a:schemeClr val="bg2"/>
              </a:solidFill>
              <a:ea typeface="+mn-ea"/>
              <a:cs typeface="Arial"/>
            </a:endParaRPr>
          </a:p>
        </p:txBody>
      </p:sp>
      <p:pic>
        <p:nvPicPr>
          <p:cNvPr id="18435" name="Picture 6"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9"/>
          <p:cNvSpPr>
            <a:spLocks noChangeArrowheads="1"/>
          </p:cNvSpPr>
          <p:nvPr/>
        </p:nvSpPr>
        <p:spPr bwMode="auto">
          <a:xfrm>
            <a:off x="3692525" y="228600"/>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Great minds begin at Head Start</a:t>
            </a:r>
            <a:endParaRPr lang="en-US" altLang="en-US" sz="1800">
              <a:latin typeface="Arial" charset="0"/>
            </a:endParaRPr>
          </a:p>
        </p:txBody>
      </p:sp>
      <p:sp>
        <p:nvSpPr>
          <p:cNvPr id="18440" name="TextBox 4"/>
          <p:cNvSpPr txBox="1">
            <a:spLocks noChangeArrowheads="1"/>
          </p:cNvSpPr>
          <p:nvPr/>
        </p:nvSpPr>
        <p:spPr bwMode="auto">
          <a:xfrm>
            <a:off x="1600200" y="1752600"/>
            <a:ext cx="708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 typeface="Arial" charset="0"/>
              <a:buChar char="•"/>
            </a:pPr>
            <a:r>
              <a:rPr lang="en-US" altLang="en-US" sz="1600" dirty="0" smtClean="0">
                <a:latin typeface="Arial" charset="0"/>
              </a:rPr>
              <a:t>Stable percentage of overweight and obese children</a:t>
            </a:r>
          </a:p>
          <a:p>
            <a:pPr eaLnBrk="1" hangingPunct="1">
              <a:spcBef>
                <a:spcPct val="0"/>
              </a:spcBef>
              <a:buClrTx/>
              <a:buSzTx/>
              <a:buFont typeface="Arial" charset="0"/>
              <a:buChar char="•"/>
            </a:pPr>
            <a:r>
              <a:rPr lang="en-US" altLang="en-US" sz="1600" dirty="0" smtClean="0">
                <a:latin typeface="Arial" charset="0"/>
              </a:rPr>
              <a:t>Slight increase in percent of children with dental homes at end of year  </a:t>
            </a:r>
            <a:endParaRPr lang="en-US" altLang="en-US" sz="1600" dirty="0">
              <a:latin typeface="Arial" charset="0"/>
            </a:endParaRPr>
          </a:p>
          <a:p>
            <a:pPr eaLnBrk="1" hangingPunct="1">
              <a:spcBef>
                <a:spcPct val="0"/>
              </a:spcBef>
              <a:buClrTx/>
              <a:buSzTx/>
              <a:buFont typeface="Arial" charset="0"/>
              <a:buChar char="•"/>
            </a:pPr>
            <a:r>
              <a:rPr lang="en-US" altLang="en-US" sz="1600" dirty="0" smtClean="0">
                <a:latin typeface="Arial" charset="0"/>
              </a:rPr>
              <a:t>Percentage of </a:t>
            </a:r>
            <a:r>
              <a:rPr lang="en-US" altLang="en-US" sz="1600" dirty="0">
                <a:latin typeface="Arial" charset="0"/>
              </a:rPr>
              <a:t>children with </a:t>
            </a:r>
            <a:r>
              <a:rPr lang="en-US" altLang="en-US" sz="1600" dirty="0" smtClean="0">
                <a:latin typeface="Arial" charset="0"/>
              </a:rPr>
              <a:t>disabilities increased to six year high</a:t>
            </a:r>
            <a:endParaRPr lang="en-US" altLang="en-US" sz="1600" dirty="0">
              <a:latin typeface="Arial" charset="0"/>
            </a:endParaRPr>
          </a:p>
          <a:p>
            <a:pPr eaLnBrk="1" hangingPunct="1">
              <a:spcBef>
                <a:spcPct val="0"/>
              </a:spcBef>
              <a:buClrTx/>
              <a:buSzTx/>
              <a:buFont typeface="Arial" charset="0"/>
              <a:buChar char="•"/>
            </a:pPr>
            <a:r>
              <a:rPr lang="en-US" altLang="en-US" sz="1600" dirty="0" smtClean="0">
                <a:latin typeface="Arial" charset="0"/>
              </a:rPr>
              <a:t>Low </a:t>
            </a:r>
            <a:r>
              <a:rPr lang="en-US" altLang="en-US" sz="1600" dirty="0">
                <a:latin typeface="Arial" charset="0"/>
              </a:rPr>
              <a:t>child turnover rate </a:t>
            </a:r>
            <a:r>
              <a:rPr lang="en-US" altLang="en-US" sz="1600" dirty="0" smtClean="0">
                <a:latin typeface="Arial" charset="0"/>
              </a:rPr>
              <a:t>at 5%</a:t>
            </a:r>
            <a:endParaRPr lang="en-US" altLang="en-US" sz="1600" dirty="0">
              <a:latin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16976283"/>
              </p:ext>
            </p:extLst>
          </p:nvPr>
        </p:nvGraphicFramePr>
        <p:xfrm>
          <a:off x="1287462" y="2979737"/>
          <a:ext cx="7399338" cy="3535363"/>
        </p:xfrm>
        <a:graphic>
          <a:graphicData uri="http://schemas.openxmlformats.org/presentationml/2006/ole">
            <mc:AlternateContent xmlns:mc="http://schemas.openxmlformats.org/markup-compatibility/2006">
              <mc:Choice xmlns:v="urn:schemas-microsoft-com:vml" Requires="v">
                <p:oleObj spid="_x0000_s18480" name="Worksheet" r:id="rId6" imgW="7398985" imgH="3535743" progId="Excel.Sheet.12">
                  <p:embed/>
                </p:oleObj>
              </mc:Choice>
              <mc:Fallback>
                <p:oleObj name="Worksheet" r:id="rId6" imgW="7398985" imgH="3535743" progId="Excel.Sheet.12">
                  <p:embed/>
                  <p:pic>
                    <p:nvPicPr>
                      <p:cNvPr id="0" name=""/>
                      <p:cNvPicPr/>
                      <p:nvPr/>
                    </p:nvPicPr>
                    <p:blipFill>
                      <a:blip r:embed="rId7"/>
                      <a:stretch>
                        <a:fillRect/>
                      </a:stretch>
                    </p:blipFill>
                    <p:spPr>
                      <a:xfrm>
                        <a:off x="1287462" y="2979737"/>
                        <a:ext cx="7399338" cy="353536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  </a:t>
            </a:r>
          </a:p>
        </p:txBody>
      </p:sp>
      <p:pic>
        <p:nvPicPr>
          <p:cNvPr id="19462" name="Picture 5" descr="SO0045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1371600" y="838200"/>
            <a:ext cx="7239000" cy="609600"/>
          </a:xfrm>
        </p:spPr>
        <p:txBody>
          <a:bodyPr>
            <a:noAutofit/>
          </a:bodyPr>
          <a:lstStyle/>
          <a:p>
            <a:pPr>
              <a:spcBef>
                <a:spcPts val="0"/>
              </a:spcBef>
              <a:spcAft>
                <a:spcPts val="0"/>
              </a:spcAft>
              <a:defRPr/>
            </a:pPr>
            <a:r>
              <a:rPr lang="en-US" sz="2800" b="1" dirty="0" smtClean="0">
                <a:solidFill>
                  <a:schemeClr val="bg2"/>
                </a:solidFill>
              </a:rPr>
              <a:t>Medical &amp; Dental Outcomes – Early Head Start</a:t>
            </a:r>
            <a:endParaRPr lang="en-US" sz="2800" b="1" i="1" dirty="0">
              <a:solidFill>
                <a:schemeClr val="bg2"/>
              </a:solidFill>
              <a:ea typeface="+mn-ea"/>
              <a:cs typeface="Arial"/>
            </a:endParaRPr>
          </a:p>
        </p:txBody>
      </p:sp>
      <p:sp>
        <p:nvSpPr>
          <p:cNvPr id="19464" name="TextBox 3"/>
          <p:cNvSpPr txBox="1">
            <a:spLocks noChangeArrowheads="1"/>
          </p:cNvSpPr>
          <p:nvPr/>
        </p:nvSpPr>
        <p:spPr bwMode="auto">
          <a:xfrm>
            <a:off x="1447800" y="1752600"/>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 typeface="Arial" charset="0"/>
              <a:buChar char="•"/>
            </a:pPr>
            <a:r>
              <a:rPr lang="en-US" altLang="en-US" sz="1600" dirty="0" smtClean="0">
                <a:latin typeface="Arial" charset="0"/>
              </a:rPr>
              <a:t>The one child with a chronic health condition received medical treatment</a:t>
            </a:r>
          </a:p>
          <a:p>
            <a:pPr eaLnBrk="1" hangingPunct="1">
              <a:spcBef>
                <a:spcPct val="0"/>
              </a:spcBef>
              <a:buClrTx/>
              <a:buSzTx/>
              <a:buFont typeface="Arial" charset="0"/>
              <a:buChar char="•"/>
            </a:pPr>
            <a:r>
              <a:rPr lang="en-US" altLang="en-US" sz="1600" dirty="0" smtClean="0">
                <a:latin typeface="Arial" charset="0"/>
              </a:rPr>
              <a:t>Seven (7) pregnant women were served (1 first trimester, 4 second trimester, and 2 third trimester)</a:t>
            </a:r>
          </a:p>
          <a:p>
            <a:pPr eaLnBrk="1" hangingPunct="1">
              <a:spcBef>
                <a:spcPct val="0"/>
              </a:spcBef>
              <a:buClrTx/>
              <a:buSzTx/>
              <a:buFont typeface="Arial" charset="0"/>
              <a:buChar char="•"/>
            </a:pPr>
            <a:r>
              <a:rPr lang="en-US" altLang="en-US" sz="1600" dirty="0" smtClean="0">
                <a:latin typeface="Arial" charset="0"/>
              </a:rPr>
              <a:t>Slight dip in WIC participation</a:t>
            </a:r>
            <a:endParaRPr lang="en-US" altLang="en-US" sz="1600" dirty="0">
              <a:latin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27728888"/>
              </p:ext>
            </p:extLst>
          </p:nvPr>
        </p:nvGraphicFramePr>
        <p:xfrm>
          <a:off x="1219230" y="2955925"/>
          <a:ext cx="7573962" cy="3063875"/>
        </p:xfrm>
        <a:graphic>
          <a:graphicData uri="http://schemas.openxmlformats.org/presentationml/2006/ole">
            <mc:AlternateContent xmlns:mc="http://schemas.openxmlformats.org/markup-compatibility/2006">
              <mc:Choice xmlns:v="urn:schemas-microsoft-com:vml" Requires="v">
                <p:oleObj spid="_x0000_s19503" name="Worksheet" r:id="rId7" imgW="7574209" imgH="3063287" progId="Excel.Sheet.12">
                  <p:embed/>
                </p:oleObj>
              </mc:Choice>
              <mc:Fallback>
                <p:oleObj name="Worksheet" r:id="rId7" imgW="7574209" imgH="3063287" progId="Excel.Sheet.12">
                  <p:embed/>
                  <p:pic>
                    <p:nvPicPr>
                      <p:cNvPr id="0" name=""/>
                      <p:cNvPicPr/>
                      <p:nvPr/>
                    </p:nvPicPr>
                    <p:blipFill>
                      <a:blip r:embed="rId8"/>
                      <a:stretch>
                        <a:fillRect/>
                      </a:stretch>
                    </p:blipFill>
                    <p:spPr>
                      <a:xfrm>
                        <a:off x="1219230" y="2955925"/>
                        <a:ext cx="7573962" cy="30638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endParaRPr lang="en-US" altLang="en-US" sz="1800">
              <a:latin typeface="Arial" charset="0"/>
            </a:endParaRPr>
          </a:p>
        </p:txBody>
      </p:sp>
      <p:sp>
        <p:nvSpPr>
          <p:cNvPr id="20486" name="Rectangle 9"/>
          <p:cNvSpPr>
            <a:spLocks noChangeArrowheads="1"/>
          </p:cNvSpPr>
          <p:nvPr/>
        </p:nvSpPr>
        <p:spPr bwMode="auto">
          <a:xfrm>
            <a:off x="3692525" y="228600"/>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Great minds begin at Head Start</a:t>
            </a:r>
            <a:endParaRPr lang="en-US" altLang="en-US" sz="1800">
              <a:latin typeface="Arial" charset="0"/>
            </a:endParaRPr>
          </a:p>
        </p:txBody>
      </p:sp>
      <p:sp>
        <p:nvSpPr>
          <p:cNvPr id="20487" name="Rectangle 3"/>
          <p:cNvSpPr>
            <a:spLocks noGrp="1" noChangeArrowheads="1"/>
          </p:cNvSpPr>
          <p:nvPr>
            <p:ph idx="1"/>
          </p:nvPr>
        </p:nvSpPr>
        <p:spPr>
          <a:xfrm>
            <a:off x="1295400" y="1905000"/>
            <a:ext cx="7391400" cy="4271963"/>
          </a:xfrm>
        </p:spPr>
        <p:txBody>
          <a:bodyPr/>
          <a:lstStyle/>
          <a:p>
            <a:pPr eaLnBrk="1" hangingPunct="1">
              <a:spcBef>
                <a:spcPct val="0"/>
              </a:spcBef>
              <a:spcAft>
                <a:spcPts val="300"/>
              </a:spcAft>
              <a:buFont typeface="Wingdings" pitchFamily="2" charset="2"/>
              <a:buChar char="Ø"/>
            </a:pPr>
            <a:r>
              <a:rPr lang="en-US" altLang="en-US" sz="1600" dirty="0" smtClean="0"/>
              <a:t>Activities included:  Cornell Cooperative Extension trainings, Parent Orientation, Policy Council and Board Training, </a:t>
            </a:r>
            <a:r>
              <a:rPr lang="en-US" altLang="en-US" sz="1600" dirty="0" err="1" smtClean="0"/>
              <a:t>FlipIt</a:t>
            </a:r>
            <a:r>
              <a:rPr lang="en-US" altLang="en-US" sz="1600" dirty="0" smtClean="0"/>
              <a:t>, Family – Reading Nights, First-Aid, Crafts,   </a:t>
            </a:r>
            <a:r>
              <a:rPr lang="en-US" altLang="en-US" sz="1600" dirty="0" err="1" smtClean="0"/>
              <a:t>FlipIt</a:t>
            </a:r>
            <a:r>
              <a:rPr lang="en-US" altLang="en-US" sz="1600" dirty="0" smtClean="0"/>
              <a:t>, Parent  Committees, Fatherhood Initiatives - Breakfast of Champions &amp; Gentlemen’s Luncheon; Mother’s Day Tea &amp; Mother’s Breakfast and Cavity Free Kids.  </a:t>
            </a:r>
          </a:p>
          <a:p>
            <a:pPr eaLnBrk="1" hangingPunct="1">
              <a:spcBef>
                <a:spcPct val="0"/>
              </a:spcBef>
              <a:spcAft>
                <a:spcPts val="300"/>
              </a:spcAft>
              <a:buFont typeface="Wingdings" pitchFamily="2" charset="2"/>
              <a:buChar char="Ø"/>
            </a:pPr>
            <a:r>
              <a:rPr lang="en-US" altLang="en-US" sz="1600" dirty="0" smtClean="0"/>
              <a:t>Head Start had 914 total volunteers up 4% from prior year; likewise the number of volunteers who were current or former HS or EHS parents also increased to 64%.</a:t>
            </a:r>
          </a:p>
          <a:p>
            <a:pPr eaLnBrk="1" hangingPunct="1">
              <a:spcBef>
                <a:spcPct val="0"/>
              </a:spcBef>
              <a:spcAft>
                <a:spcPts val="300"/>
              </a:spcAft>
              <a:buFont typeface="Wingdings" pitchFamily="2" charset="2"/>
              <a:buChar char="Ø"/>
            </a:pPr>
            <a:r>
              <a:rPr lang="en-US" altLang="en-US" sz="1600" dirty="0" smtClean="0"/>
              <a:t>Early Head Start had 97 total volunteers up 39% from prior year;  76 or 78% were  current or former HS or EHS parents. </a:t>
            </a:r>
          </a:p>
          <a:p>
            <a:pPr eaLnBrk="1" hangingPunct="1">
              <a:spcBef>
                <a:spcPct val="0"/>
              </a:spcBef>
              <a:spcAft>
                <a:spcPts val="300"/>
              </a:spcAft>
              <a:buFont typeface="Wingdings" pitchFamily="2" charset="2"/>
              <a:buChar char="Ø"/>
            </a:pPr>
            <a:r>
              <a:rPr lang="en-US" altLang="en-US" sz="1600" dirty="0" smtClean="0"/>
              <a:t>Policy Council remains a cornerstone of parent involvement.  </a:t>
            </a:r>
          </a:p>
          <a:p>
            <a:pPr eaLnBrk="1" hangingPunct="1">
              <a:spcBef>
                <a:spcPct val="0"/>
              </a:spcBef>
              <a:spcAft>
                <a:spcPts val="300"/>
              </a:spcAft>
              <a:buFont typeface="Wingdings" pitchFamily="2" charset="2"/>
              <a:buChar char="Ø"/>
            </a:pPr>
            <a:r>
              <a:rPr lang="en-US" altLang="en-US" sz="1600" dirty="0" smtClean="0"/>
              <a:t>The time parents spend on at home classroom related activities is significant.</a:t>
            </a:r>
            <a:endParaRPr lang="en-US" altLang="en-US" sz="1600" dirty="0"/>
          </a:p>
          <a:p>
            <a:pPr eaLnBrk="1" hangingPunct="1">
              <a:spcBef>
                <a:spcPct val="0"/>
              </a:spcBef>
              <a:spcAft>
                <a:spcPts val="300"/>
              </a:spcAft>
              <a:buFont typeface="Wingdings" pitchFamily="2" charset="2"/>
              <a:buChar char="Ø"/>
            </a:pPr>
            <a:r>
              <a:rPr lang="en-US" altLang="en-US" sz="1600" dirty="0" smtClean="0"/>
              <a:t>The 2016-17 parent end-of-year parent evaluations are  very positive and are summarized below. </a:t>
            </a:r>
          </a:p>
          <a:p>
            <a:pPr eaLnBrk="1" hangingPunct="1">
              <a:spcBef>
                <a:spcPct val="0"/>
              </a:spcBef>
              <a:spcAft>
                <a:spcPts val="300"/>
              </a:spcAft>
              <a:buFont typeface="Wingdings 2" pitchFamily="18" charset="2"/>
              <a:buNone/>
            </a:pPr>
            <a:endParaRPr lang="en-US" altLang="en-US" sz="1600" dirty="0" smtClean="0"/>
          </a:p>
          <a:p>
            <a:pPr eaLnBrk="1" hangingPunct="1">
              <a:spcAft>
                <a:spcPts val="900"/>
              </a:spcAft>
              <a:buFont typeface="Wingdings 2" pitchFamily="18" charset="2"/>
              <a:buNone/>
            </a:pPr>
            <a:endParaRPr lang="en-US" altLang="en-US" sz="2000" dirty="0" smtClean="0"/>
          </a:p>
        </p:txBody>
      </p:sp>
      <p:sp>
        <p:nvSpPr>
          <p:cNvPr id="9" name="Rectangle 2"/>
          <p:cNvSpPr>
            <a:spLocks noGrp="1" noChangeArrowheads="1"/>
          </p:cNvSpPr>
          <p:nvPr>
            <p:ph type="title"/>
          </p:nvPr>
        </p:nvSpPr>
        <p:spPr>
          <a:xfrm>
            <a:off x="1447800" y="990600"/>
            <a:ext cx="7239000" cy="696913"/>
          </a:xfrm>
        </p:spPr>
        <p:txBody>
          <a:bodyPr>
            <a:noAutofit/>
          </a:bodyPr>
          <a:lstStyle/>
          <a:p>
            <a:pPr>
              <a:spcBef>
                <a:spcPts val="0"/>
              </a:spcBef>
              <a:spcAft>
                <a:spcPts val="0"/>
              </a:spcAft>
              <a:defRPr/>
            </a:pPr>
            <a:r>
              <a:rPr lang="en-US" sz="2800" b="1" dirty="0" smtClean="0">
                <a:solidFill>
                  <a:schemeClr val="bg2"/>
                </a:solidFill>
              </a:rPr>
              <a:t>Parent Involvement Activities </a:t>
            </a:r>
            <a:br>
              <a:rPr lang="en-US" sz="2800" b="1" dirty="0" smtClean="0">
                <a:solidFill>
                  <a:schemeClr val="bg2"/>
                </a:solidFill>
              </a:rPr>
            </a:br>
            <a:r>
              <a:rPr lang="en-US" sz="2800" b="1" dirty="0">
                <a:solidFill>
                  <a:schemeClr val="bg2"/>
                </a:solidFill>
              </a:rPr>
              <a:t>	</a:t>
            </a:r>
            <a:r>
              <a:rPr lang="en-US" sz="2800" b="1" dirty="0" smtClean="0">
                <a:solidFill>
                  <a:schemeClr val="bg2"/>
                </a:solidFill>
              </a:rPr>
              <a:t>Increase in Parent Volunteers</a:t>
            </a:r>
            <a:br>
              <a:rPr lang="en-US" sz="2800" b="1" dirty="0" smtClean="0">
                <a:solidFill>
                  <a:schemeClr val="bg2"/>
                </a:solidFill>
              </a:rPr>
            </a:br>
            <a:endParaRPr lang="en-US" sz="2800" b="1" i="1" dirty="0">
              <a:solidFill>
                <a:schemeClr val="bg2"/>
              </a:solidFill>
              <a:ea typeface="+mn-ea"/>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  </a:t>
            </a:r>
          </a:p>
        </p:txBody>
      </p:sp>
      <p:pic>
        <p:nvPicPr>
          <p:cNvPr id="21510"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1371600" y="838200"/>
            <a:ext cx="7499350" cy="838200"/>
          </a:xfrm>
        </p:spPr>
        <p:txBody>
          <a:bodyPr>
            <a:normAutofit fontScale="90000"/>
          </a:bodyPr>
          <a:lstStyle/>
          <a:p>
            <a:pPr>
              <a:defRPr/>
            </a:pPr>
            <a:r>
              <a:rPr lang="en-US" sz="3100" b="1" dirty="0" smtClean="0">
                <a:solidFill>
                  <a:schemeClr val="bg2"/>
                </a:solidFill>
                <a:effectLst>
                  <a:outerShdw blurRad="38100" dist="38100" dir="2700000" algn="tl">
                    <a:srgbClr val="000000">
                      <a:alpha val="43137"/>
                    </a:srgbClr>
                  </a:outerShdw>
                </a:effectLst>
                <a:latin typeface="+mn-lt"/>
              </a:rPr>
              <a:t>Parent Evaluations – evidence of quality</a:t>
            </a:r>
            <a:br>
              <a:rPr lang="en-US" sz="3100" b="1" dirty="0" smtClean="0">
                <a:solidFill>
                  <a:schemeClr val="bg2"/>
                </a:solidFill>
                <a:effectLst>
                  <a:outerShdw blurRad="38100" dist="38100" dir="2700000" algn="tl">
                    <a:srgbClr val="000000">
                      <a:alpha val="43137"/>
                    </a:srgbClr>
                  </a:outerShdw>
                </a:effectLst>
                <a:latin typeface="+mn-lt"/>
              </a:rPr>
            </a:br>
            <a:r>
              <a:rPr lang="en-US" sz="3100" b="1" dirty="0">
                <a:solidFill>
                  <a:schemeClr val="bg2"/>
                </a:solidFill>
                <a:effectLst>
                  <a:outerShdw blurRad="38100" dist="38100" dir="2700000" algn="tl">
                    <a:srgbClr val="000000">
                      <a:alpha val="43137"/>
                    </a:srgbClr>
                  </a:outerShdw>
                </a:effectLst>
                <a:latin typeface="+mn-lt"/>
              </a:rPr>
              <a:t> </a:t>
            </a:r>
            <a:r>
              <a:rPr lang="en-US" sz="3100" b="1" dirty="0" smtClean="0">
                <a:solidFill>
                  <a:schemeClr val="bg2"/>
                </a:solidFill>
                <a:effectLst>
                  <a:outerShdw blurRad="38100" dist="38100" dir="2700000" algn="tl">
                    <a:srgbClr val="000000">
                      <a:alpha val="43137"/>
                    </a:srgbClr>
                  </a:outerShdw>
                </a:effectLst>
                <a:latin typeface="+mn-lt"/>
              </a:rPr>
              <a:t>           keeping the customers satisfied </a:t>
            </a:r>
            <a:endParaRPr lang="en-US" sz="3100" b="1" i="1" dirty="0">
              <a:solidFill>
                <a:schemeClr val="bg2"/>
              </a:solidFill>
              <a:effectLst>
                <a:outerShdw blurRad="38100" dist="38100" dir="2700000" algn="tl">
                  <a:srgbClr val="000000">
                    <a:alpha val="43137"/>
                  </a:srgbClr>
                </a:outerShdw>
              </a:effectLst>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66346840"/>
              </p:ext>
            </p:extLst>
          </p:nvPr>
        </p:nvGraphicFramePr>
        <p:xfrm>
          <a:off x="1295400" y="2209800"/>
          <a:ext cx="7499355" cy="3434786"/>
        </p:xfrm>
        <a:graphic>
          <a:graphicData uri="http://schemas.openxmlformats.org/drawingml/2006/table">
            <a:tbl>
              <a:tblPr>
                <a:tableStyleId>{5C22544A-7EE6-4342-B048-85BDC9FD1C3A}</a:tableStyleId>
              </a:tblPr>
              <a:tblGrid>
                <a:gridCol w="3711846"/>
                <a:gridCol w="297894"/>
                <a:gridCol w="297894"/>
                <a:gridCol w="297894"/>
                <a:gridCol w="297894"/>
                <a:gridCol w="297894"/>
                <a:gridCol w="297894"/>
                <a:gridCol w="297894"/>
                <a:gridCol w="297894"/>
                <a:gridCol w="297894"/>
                <a:gridCol w="297894"/>
                <a:gridCol w="297894"/>
                <a:gridCol w="297894"/>
                <a:gridCol w="212781"/>
              </a:tblGrid>
              <a:tr h="205946">
                <a:tc>
                  <a:txBody>
                    <a:bodyPr/>
                    <a:lstStyle/>
                    <a:p>
                      <a:pPr algn="l" fontAlgn="b"/>
                      <a:r>
                        <a:rPr lang="en-US" sz="700" u="none" strike="noStrike">
                          <a:effectLst/>
                        </a:rPr>
                        <a:t>PARENT EVALUATIONS - END OF THE YEAR COMPARISONS 2009-10 thrugh 2016-17</a:t>
                      </a:r>
                      <a:endParaRPr lang="en-US" sz="700" b="1" i="0" u="none" strike="noStrike">
                        <a:solidFill>
                          <a:srgbClr val="000000"/>
                        </a:solidFill>
                        <a:effectLst/>
                        <a:latin typeface="Calibri"/>
                      </a:endParaRPr>
                    </a:p>
                  </a:txBody>
                  <a:tcPr marL="6241" marR="6241" marT="6241" marB="0" anchor="b"/>
                </a:tc>
                <a:tc gridSpan="8">
                  <a:txBody>
                    <a:bodyPr/>
                    <a:lstStyle/>
                    <a:p>
                      <a:pPr algn="ctr" fontAlgn="ctr"/>
                      <a:r>
                        <a:rPr lang="en-US" sz="700" u="none" strike="noStrike">
                          <a:effectLst/>
                        </a:rPr>
                        <a:t>Head Start % of Respondences who Said Yes</a:t>
                      </a:r>
                      <a:endParaRPr lang="en-US" sz="700" b="1" i="0" u="none" strike="noStrike">
                        <a:solidFill>
                          <a:srgbClr val="000000"/>
                        </a:solidFill>
                        <a:effectLst/>
                        <a:latin typeface="Calibri"/>
                      </a:endParaRPr>
                    </a:p>
                  </a:txBody>
                  <a:tcPr marL="6241" marR="6241" marT="624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700" u="none" strike="noStrike">
                          <a:effectLst/>
                        </a:rPr>
                        <a:t>Early Head Start %  of Respondents who Said Yes</a:t>
                      </a:r>
                      <a:endParaRPr lang="en-US" sz="700" b="1" i="0" u="none" strike="noStrike">
                        <a:solidFill>
                          <a:srgbClr val="000000"/>
                        </a:solidFill>
                        <a:effectLst/>
                        <a:latin typeface="Calibri"/>
                      </a:endParaRPr>
                    </a:p>
                  </a:txBody>
                  <a:tcPr marL="6241" marR="6241" marT="624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4816">
                <a:tc>
                  <a:txBody>
                    <a:bodyPr/>
                    <a:lstStyle/>
                    <a:p>
                      <a:pPr algn="l" fontAlgn="b"/>
                      <a:r>
                        <a:rPr lang="en-US" sz="700" u="none" strike="noStrike">
                          <a:effectLst/>
                        </a:rPr>
                        <a:t>       Note: overtime, some of questions have been modified, added, or deleted</a:t>
                      </a:r>
                      <a:endParaRPr lang="en-US" sz="700" b="0"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2010-11</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2011-12</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2012-13</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2013-14</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2014-15</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2015-16</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2016-17</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AVG</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2013-14</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2014-15</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2015-16</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2016-17</a:t>
                      </a:r>
                      <a:endParaRPr lang="en-US" sz="700" b="1" i="0" u="none" strike="noStrike">
                        <a:solidFill>
                          <a:srgbClr val="000000"/>
                        </a:solidFill>
                        <a:effectLst/>
                        <a:latin typeface="Calibri"/>
                      </a:endParaRPr>
                    </a:p>
                  </a:txBody>
                  <a:tcPr marL="6241" marR="6241" marT="6241" marB="0" anchor="b"/>
                </a:tc>
                <a:tc>
                  <a:txBody>
                    <a:bodyPr/>
                    <a:lstStyle/>
                    <a:p>
                      <a:pPr algn="ctr" fontAlgn="b"/>
                      <a:r>
                        <a:rPr lang="en-US" sz="700" u="none" strike="noStrike">
                          <a:effectLst/>
                        </a:rPr>
                        <a:t>AVG</a:t>
                      </a:r>
                      <a:endParaRPr lang="en-US" sz="700" b="1" i="0" u="none" strike="noStrike">
                        <a:solidFill>
                          <a:srgbClr val="000000"/>
                        </a:solidFill>
                        <a:effectLst/>
                        <a:latin typeface="Calibri"/>
                      </a:endParaRPr>
                    </a:p>
                  </a:txBody>
                  <a:tcPr marL="6241" marR="6241" marT="6241" marB="0" anchor="b"/>
                </a:tc>
              </a:tr>
              <a:tr h="124816">
                <a:tc>
                  <a:txBody>
                    <a:bodyPr/>
                    <a:lstStyle/>
                    <a:p>
                      <a:pPr algn="l" fontAlgn="b"/>
                      <a:r>
                        <a:rPr lang="en-US" sz="700" u="none" strike="noStrike">
                          <a:effectLst/>
                        </a:rPr>
                        <a:t>Do you feel welcome at Head Start?</a:t>
                      </a:r>
                      <a:endParaRPr lang="en-US" sz="700" b="0" i="0" u="none" strike="noStrike">
                        <a:solidFill>
                          <a:srgbClr val="000000"/>
                        </a:solidFill>
                        <a:effectLst/>
                        <a:latin typeface="Calibri"/>
                      </a:endParaRPr>
                    </a:p>
                  </a:txBody>
                  <a:tcPr marL="6241" marR="6241" marT="6241" marB="0" anchor="b"/>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99.1</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99.6</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98.3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99.0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99.32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Do you feel that your child is safe at Head Start?</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99.0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99.83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Do you feel welcome in your child's classroom?</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99.1</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98.93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Would you recommend HS/EHS to your friends?</a:t>
                      </a:r>
                      <a:endParaRPr lang="en-US" sz="700" b="0" i="0" u="none" strike="noStrike">
                        <a:solidFill>
                          <a:srgbClr val="000000"/>
                        </a:solidFill>
                        <a:effectLst/>
                        <a:latin typeface="Calibri"/>
                      </a:endParaRPr>
                    </a:p>
                  </a:txBody>
                  <a:tcPr marL="6241" marR="6241" marT="6241" marB="0" anchor="b"/>
                </a:tc>
                <a:tc>
                  <a:txBody>
                    <a:bodyPr/>
                    <a:lstStyle/>
                    <a:p>
                      <a:pPr algn="ctr" fontAlgn="ctr"/>
                      <a:r>
                        <a:rPr lang="en-US" sz="700" u="none" strike="noStrike">
                          <a:effectLst/>
                        </a:rPr>
                        <a:t>99.2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99.1</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99.58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Have you seen positive changes in your child because of HS?</a:t>
                      </a:r>
                      <a:endParaRPr lang="en-US" sz="700" b="0" i="0" u="none" strike="noStrike">
                        <a:solidFill>
                          <a:srgbClr val="000000"/>
                        </a:solidFill>
                        <a:effectLst/>
                        <a:latin typeface="Calibri"/>
                      </a:endParaRPr>
                    </a:p>
                  </a:txBody>
                  <a:tcPr marL="6241" marR="6241" marT="6241" marB="0" anchor="b"/>
                </a:tc>
                <a:tc>
                  <a:txBody>
                    <a:bodyPr/>
                    <a:lstStyle/>
                    <a:p>
                      <a:pPr algn="ctr" fontAlgn="ctr"/>
                      <a:r>
                        <a:rPr lang="en-US" sz="700" u="none" strike="noStrike">
                          <a:effectLst/>
                        </a:rPr>
                        <a:t>97.6</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97.2</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97.40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Do you feel that HS helped to prepare your child for kindergarten? (preschool for EHS)</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98.9</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98.9</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99.12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97.96</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98.68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Has your knowledge of child development increased because of HS?</a:t>
                      </a:r>
                      <a:endParaRPr lang="en-US" sz="700" b="0" i="0" u="none" strike="noStrike">
                        <a:solidFill>
                          <a:srgbClr val="000000"/>
                        </a:solidFill>
                        <a:effectLst/>
                        <a:latin typeface="Calibri"/>
                      </a:endParaRPr>
                    </a:p>
                  </a:txBody>
                  <a:tcPr marL="6241" marR="6241" marT="6241" marB="0" anchor="b"/>
                </a:tc>
                <a:tc>
                  <a:txBody>
                    <a:bodyPr/>
                    <a:lstStyle/>
                    <a:p>
                      <a:pPr algn="ctr" fontAlgn="ctr"/>
                      <a:r>
                        <a:rPr lang="en-US" sz="700" u="none" strike="noStrike">
                          <a:effectLst/>
                        </a:rPr>
                        <a:t>88.6</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95.4</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86.4</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91</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87.61</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86.6</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91.38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89.57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97.22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94.44</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97.92</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Were the home visits by your child's teacher helpful to you?</a:t>
                      </a:r>
                      <a:endParaRPr lang="en-US" sz="700" b="0" i="0" u="none" strike="noStrike">
                        <a:solidFill>
                          <a:srgbClr val="000000"/>
                        </a:solidFill>
                        <a:effectLst/>
                        <a:latin typeface="Calibri"/>
                      </a:endParaRPr>
                    </a:p>
                  </a:txBody>
                  <a:tcPr marL="6241" marR="6241" marT="6241" marB="0" anchor="b"/>
                </a:tc>
                <a:tc>
                  <a:txBody>
                    <a:bodyPr/>
                    <a:lstStyle/>
                    <a:p>
                      <a:pPr algn="ctr" fontAlgn="ctr"/>
                      <a:r>
                        <a:rPr lang="en-US" sz="700" u="none" strike="noStrike">
                          <a:effectLst/>
                        </a:rPr>
                        <a:t>94</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89.8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89.4</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90.8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91.67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85.42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92.98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90.58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Has our staff stressed to you the importance of regular attendance for school success?</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92.24</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92.71</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93.1</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92.68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Has Head Start staff helped you to obtain health insurance and or health care for your child?</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93.33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Has Head Start staff shared the results of health and developmental screenings with you?</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94.5</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93.6</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96.2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94.73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If your child received services through CPSE, has HS staff assisted you with the process?</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92.5</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72.2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76.5</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80.40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Did you volunteer at HS this year?/did you participate in EHS socializations?</a:t>
                      </a:r>
                      <a:endParaRPr lang="en-US" sz="700" b="0" i="0" u="none" strike="noStrike">
                        <a:solidFill>
                          <a:srgbClr val="000000"/>
                        </a:solidFill>
                        <a:effectLst/>
                        <a:latin typeface="Calibri"/>
                      </a:endParaRPr>
                    </a:p>
                  </a:txBody>
                  <a:tcPr marL="6241" marR="6241" marT="6241" marB="0" anchor="b"/>
                </a:tc>
                <a:tc>
                  <a:txBody>
                    <a:bodyPr/>
                    <a:lstStyle/>
                    <a:p>
                      <a:pPr algn="ctr" fontAlgn="ctr"/>
                      <a:r>
                        <a:rPr lang="en-US" sz="700" u="none" strike="noStrike">
                          <a:effectLst/>
                        </a:rPr>
                        <a:t>34.4</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35.5</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33.3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40.4</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35.90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64.9</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58.8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63.9</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69.7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64.33</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If yes, was volunteering a positive experience for you?</a:t>
                      </a:r>
                      <a:endParaRPr lang="en-US" sz="700" b="0" i="0" u="none" strike="noStrike">
                        <a:solidFill>
                          <a:srgbClr val="000000"/>
                        </a:solidFill>
                        <a:effectLst/>
                        <a:latin typeface="Calibri"/>
                      </a:endParaRPr>
                    </a:p>
                  </a:txBody>
                  <a:tcPr marL="6241" marR="6241" marT="6241" marB="0" anchor="b"/>
                </a:tc>
                <a:tc>
                  <a:txBody>
                    <a:bodyPr/>
                    <a:lstStyle/>
                    <a:p>
                      <a:pPr algn="ctr" fontAlgn="ctr"/>
                      <a:r>
                        <a:rPr lang="en-US" sz="700" u="none" strike="noStrike">
                          <a:effectLst/>
                        </a:rPr>
                        <a:t>93.8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97.5</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96.6</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92.5</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95.10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Did your Family Development Specialist provide appropriate activities for home visits?</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Did your Family Development Specialist ask for your input in planning home visits?</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99.2</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Re:Family Partnership Agreements, did your FSA/FDS help establish a goal for you/family? </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93.07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85.1</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94.7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91.48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93.6</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96.9</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97.6</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    If so, did you work toward accomplishing that goal? </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92.8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97.85</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84.9</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96.3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92.96</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93.3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96.9</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96.85</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    If so, did you achieve all or part of your goals? </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89.7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85.39</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87.4</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90.6</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88.26</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94.3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80.7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83.3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87.1</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Have you hard about Cavity Free Kids/Did EHS provide information on Dental Health?</a:t>
                      </a:r>
                      <a:endParaRPr lang="en-US" sz="700" b="0" i="0" u="none" strike="noStrike">
                        <a:solidFill>
                          <a:srgbClr val="000000"/>
                        </a:solidFill>
                        <a:effectLst/>
                        <a:latin typeface="Calibri"/>
                      </a:endParaRPr>
                    </a:p>
                  </a:txBody>
                  <a:tcPr marL="6241" marR="6241" marT="6241" marB="0" anchor="b"/>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89.2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93.3</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93.40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98.6</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Has HS/EHS had a positive effect on your child's health/mental health?</a:t>
                      </a:r>
                      <a:endParaRPr lang="en-US" sz="700" b="0" i="0" u="none" strike="noStrike">
                        <a:solidFill>
                          <a:srgbClr val="000000"/>
                        </a:solidFill>
                        <a:effectLst/>
                        <a:latin typeface="Calibri"/>
                      </a:endParaRPr>
                    </a:p>
                  </a:txBody>
                  <a:tcPr marL="6241" marR="6241" marT="6241" marB="0" anchor="b"/>
                </a:tc>
                <a:tc>
                  <a:txBody>
                    <a:bodyPr/>
                    <a:lstStyle/>
                    <a:p>
                      <a:pPr algn="ctr" fontAlgn="ctr"/>
                      <a:r>
                        <a:rPr lang="en-US" sz="700" u="none" strike="noStrike">
                          <a:effectLst/>
                        </a:rPr>
                        <a:t>99.2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96.4</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98.90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Has HS/EHS had a positive effect on your family's health/mental health?</a:t>
                      </a:r>
                      <a:endParaRPr lang="en-US" sz="700" b="0" i="0" u="none" strike="noStrike">
                        <a:solidFill>
                          <a:srgbClr val="000000"/>
                        </a:solidFill>
                        <a:effectLst/>
                        <a:latin typeface="Calibri"/>
                      </a:endParaRPr>
                    </a:p>
                  </a:txBody>
                  <a:tcPr marL="6241" marR="6241" marT="6241" marB="0" anchor="b"/>
                </a:tc>
                <a:tc>
                  <a:txBody>
                    <a:bodyPr/>
                    <a:lstStyle/>
                    <a:p>
                      <a:pPr algn="ctr" fontAlgn="ctr"/>
                      <a:r>
                        <a:rPr lang="en-US" sz="700" u="none" strike="noStrike">
                          <a:effectLst/>
                        </a:rPr>
                        <a:t>96.7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92.7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97.8</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96.23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Has HS had a positive effect on your child's dental health?</a:t>
                      </a:r>
                      <a:endParaRPr lang="en-US" sz="700" b="0" i="0" u="none" strike="noStrike">
                        <a:solidFill>
                          <a:srgbClr val="000000"/>
                        </a:solidFill>
                        <a:effectLst/>
                        <a:latin typeface="Calibri"/>
                      </a:endParaRPr>
                    </a:p>
                  </a:txBody>
                  <a:tcPr marL="6241" marR="6241" marT="6241" marB="0" anchor="b"/>
                </a:tc>
                <a:tc>
                  <a:txBody>
                    <a:bodyPr/>
                    <a:lstStyle/>
                    <a:p>
                      <a:pPr algn="ctr" fontAlgn="ctr"/>
                      <a:r>
                        <a:rPr lang="en-US" sz="700" u="none" strike="noStrike">
                          <a:effectLst/>
                        </a:rPr>
                        <a:t>95.8</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98.2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97.7</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96.7</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97.10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r>
              <a:tr h="124816">
                <a:tc>
                  <a:txBody>
                    <a:bodyPr/>
                    <a:lstStyle/>
                    <a:p>
                      <a:pPr algn="l" fontAlgn="b"/>
                      <a:r>
                        <a:rPr lang="en-US" sz="700" u="none" strike="noStrike">
                          <a:effectLst/>
                        </a:rPr>
                        <a:t>Has HS's meal service been a positive experience?</a:t>
                      </a:r>
                      <a:endParaRPr lang="en-US" sz="700" b="0" i="0" u="none" strike="noStrike">
                        <a:solidFill>
                          <a:srgbClr val="000000"/>
                        </a:solidFill>
                        <a:effectLst/>
                        <a:latin typeface="Calibri"/>
                      </a:endParaRPr>
                    </a:p>
                  </a:txBody>
                  <a:tcPr marL="6241" marR="6241" marT="6241" marB="0" anchor="b"/>
                </a:tc>
                <a:tc>
                  <a:txBody>
                    <a:bodyPr/>
                    <a:lstStyle/>
                    <a:p>
                      <a:pPr algn="ctr" fontAlgn="ctr"/>
                      <a:r>
                        <a:rPr lang="en-US" sz="700" u="none" strike="noStrike">
                          <a:effectLst/>
                        </a:rPr>
                        <a:t>99.2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98.9</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98.9</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96.46</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95.92</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93.33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97.53</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241" marR="6241" marT="6241" marB="0" anchor="ctr"/>
                </a:tc>
                <a:tc>
                  <a:txBody>
                    <a:bodyPr/>
                    <a:lstStyle/>
                    <a:p>
                      <a:pPr algn="ctr" fontAlgn="ctr"/>
                      <a:r>
                        <a:rPr lang="en-US" sz="700" u="none" strike="noStrike" dirty="0">
                          <a:effectLst/>
                        </a:rPr>
                        <a:t> </a:t>
                      </a:r>
                      <a:endParaRPr lang="en-US" sz="700" b="0" i="0" u="none" strike="noStrike" dirty="0">
                        <a:solidFill>
                          <a:srgbClr val="000000"/>
                        </a:solidFill>
                        <a:effectLst/>
                        <a:latin typeface="Calibri"/>
                      </a:endParaRPr>
                    </a:p>
                  </a:txBody>
                  <a:tcPr marL="6241" marR="6241" marT="6241"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9"/>
          <p:cNvSpPr>
            <a:spLocks noChangeArrowheads="1"/>
          </p:cNvSpPr>
          <p:nvPr/>
        </p:nvSpPr>
        <p:spPr bwMode="auto">
          <a:xfrm>
            <a:off x="3692525" y="228600"/>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Great minds begin at Head Start</a:t>
            </a:r>
            <a:endParaRPr lang="en-US" altLang="en-US" sz="1800">
              <a:latin typeface="Arial" charset="0"/>
            </a:endParaRPr>
          </a:p>
        </p:txBody>
      </p:sp>
      <p:sp>
        <p:nvSpPr>
          <p:cNvPr id="10" name="Title 9"/>
          <p:cNvSpPr>
            <a:spLocks noGrp="1" noChangeArrowheads="1"/>
          </p:cNvSpPr>
          <p:nvPr>
            <p:ph type="title"/>
          </p:nvPr>
        </p:nvSpPr>
        <p:spPr bwMode="auto">
          <a:xfrm>
            <a:off x="1447800" y="692150"/>
            <a:ext cx="7499350" cy="955675"/>
          </a:xfrm>
          <a:ln>
            <a:miter lim="800000"/>
            <a:headEnd/>
            <a:tailEnd/>
          </a:ln>
        </p:spPr>
        <p:txBody>
          <a:bodyPr>
            <a:spAutoFit/>
          </a:bodyPr>
          <a:lstStyle/>
          <a:p>
            <a:pPr>
              <a:defRPr/>
            </a:pPr>
            <a:r>
              <a:rPr lang="en-US" sz="2800" b="1" dirty="0">
                <a:solidFill>
                  <a:schemeClr val="bg2"/>
                </a:solidFill>
                <a:effectLst>
                  <a:outerShdw blurRad="38100" dist="38100" dir="2700000" algn="tl">
                    <a:srgbClr val="000000">
                      <a:alpha val="43137"/>
                    </a:srgbClr>
                  </a:outerShdw>
                </a:effectLst>
                <a:cs typeface="Arial" charset="0"/>
              </a:rPr>
              <a:t>According to the </a:t>
            </a:r>
            <a:r>
              <a:rPr lang="en-US" sz="2800" b="1" dirty="0" smtClean="0">
                <a:solidFill>
                  <a:schemeClr val="bg2"/>
                </a:solidFill>
                <a:effectLst>
                  <a:outerShdw blurRad="38100" dist="38100" dir="2700000" algn="tl">
                    <a:srgbClr val="000000">
                      <a:alpha val="43137"/>
                    </a:srgbClr>
                  </a:outerShdw>
                </a:effectLst>
                <a:cs typeface="Arial" charset="0"/>
              </a:rPr>
              <a:t>Act</a:t>
            </a:r>
            <a:r>
              <a:rPr lang="en-US" sz="2800" b="1" dirty="0">
                <a:solidFill>
                  <a:schemeClr val="bg2"/>
                </a:solidFill>
                <a:effectLst>
                  <a:outerShdw blurRad="38100" dist="38100" dir="2700000" algn="tl">
                    <a:srgbClr val="000000">
                      <a:alpha val="43137"/>
                    </a:srgbClr>
                  </a:outerShdw>
                </a:effectLst>
                <a:cs typeface="Arial" charset="0"/>
              </a:rPr>
              <a:t/>
            </a:r>
            <a:br>
              <a:rPr lang="en-US" sz="2800" b="1" dirty="0">
                <a:solidFill>
                  <a:schemeClr val="bg2"/>
                </a:solidFill>
                <a:effectLst>
                  <a:outerShdw blurRad="38100" dist="38100" dir="2700000" algn="tl">
                    <a:srgbClr val="000000">
                      <a:alpha val="43137"/>
                    </a:srgbClr>
                  </a:outerShdw>
                </a:effectLst>
                <a:cs typeface="Arial" charset="0"/>
              </a:rPr>
            </a:br>
            <a:r>
              <a:rPr lang="en-US" sz="2800" b="1" dirty="0" smtClean="0">
                <a:solidFill>
                  <a:schemeClr val="bg2"/>
                </a:solidFill>
                <a:effectLst>
                  <a:outerShdw blurRad="38100" dist="38100" dir="2700000" algn="tl">
                    <a:srgbClr val="000000">
                      <a:alpha val="43137"/>
                    </a:srgbClr>
                  </a:outerShdw>
                </a:effectLst>
                <a:cs typeface="Arial" charset="0"/>
              </a:rPr>
              <a:t>     </a:t>
            </a:r>
            <a:r>
              <a:rPr lang="en-US" sz="1800" b="1" i="1" dirty="0" smtClean="0">
                <a:solidFill>
                  <a:schemeClr val="bg2"/>
                </a:solidFill>
                <a:effectLst>
                  <a:outerShdw blurRad="38100" dist="38100" dir="2700000" algn="tl">
                    <a:srgbClr val="000000">
                      <a:alpha val="43137"/>
                    </a:srgbClr>
                  </a:outerShdw>
                </a:effectLst>
                <a:cs typeface="Arial" charset="0"/>
              </a:rPr>
              <a:t>Providing Board </a:t>
            </a:r>
            <a:r>
              <a:rPr lang="en-US" sz="1800" b="1" i="1" dirty="0">
                <a:solidFill>
                  <a:schemeClr val="bg2"/>
                </a:solidFill>
                <a:effectLst>
                  <a:outerShdw blurRad="38100" dist="38100" dir="2700000" algn="tl">
                    <a:srgbClr val="000000">
                      <a:alpha val="43137"/>
                    </a:srgbClr>
                  </a:outerShdw>
                </a:effectLst>
                <a:cs typeface="Arial" charset="0"/>
              </a:rPr>
              <a:t>&amp; Policy Council </a:t>
            </a:r>
            <a:r>
              <a:rPr lang="en-US" sz="1800" b="1" i="1" dirty="0" smtClean="0">
                <a:solidFill>
                  <a:schemeClr val="bg2"/>
                </a:solidFill>
                <a:effectLst>
                  <a:outerShdw blurRad="38100" dist="38100" dir="2700000" algn="tl">
                    <a:srgbClr val="000000">
                      <a:alpha val="43137"/>
                    </a:srgbClr>
                  </a:outerShdw>
                </a:effectLst>
                <a:cs typeface="Arial" charset="0"/>
              </a:rPr>
              <a:t>Information</a:t>
            </a:r>
            <a:endParaRPr lang="en-US" sz="1800" b="1" i="1" dirty="0">
              <a:solidFill>
                <a:schemeClr val="bg2"/>
              </a:solidFill>
              <a:effectLst>
                <a:outerShdw blurRad="38100" dist="38100" dir="2700000" algn="tl">
                  <a:srgbClr val="000000">
                    <a:alpha val="43137"/>
                  </a:srgbClr>
                </a:outerShdw>
              </a:effectLst>
              <a:cs typeface="Arial" charset="0"/>
            </a:endParaRPr>
          </a:p>
        </p:txBody>
      </p:sp>
      <p:sp>
        <p:nvSpPr>
          <p:cNvPr id="25607" name="Rectangle 9"/>
          <p:cNvSpPr>
            <a:spLocks noGrp="1" noChangeArrowheads="1"/>
          </p:cNvSpPr>
          <p:nvPr>
            <p:ph idx="1"/>
          </p:nvPr>
        </p:nvSpPr>
        <p:spPr>
          <a:xfrm>
            <a:off x="1435100" y="1828800"/>
            <a:ext cx="7499350" cy="4800600"/>
          </a:xfrm>
        </p:spPr>
        <p:txBody>
          <a:bodyPr/>
          <a:lstStyle/>
          <a:p>
            <a:pPr eaLnBrk="1" hangingPunct="1">
              <a:buFont typeface="Wingdings" pitchFamily="2" charset="2"/>
              <a:buNone/>
              <a:defRPr/>
            </a:pPr>
            <a:r>
              <a:rPr lang="en-US" altLang="en-US" sz="1400" dirty="0" smtClean="0"/>
              <a:t>CWC-PHS ensures the sharing of accurate and regular information for use by the</a:t>
            </a:r>
          </a:p>
          <a:p>
            <a:pPr eaLnBrk="1" hangingPunct="1">
              <a:buFont typeface="Wingdings" pitchFamily="2" charset="2"/>
              <a:buNone/>
              <a:defRPr/>
            </a:pPr>
            <a:r>
              <a:rPr lang="en-US" altLang="en-US" sz="1400" dirty="0" smtClean="0"/>
              <a:t>governing body and the policy council, about program planning, policies, and Head Start agency</a:t>
            </a:r>
          </a:p>
          <a:p>
            <a:pPr eaLnBrk="1" hangingPunct="1">
              <a:buFont typeface="Wingdings" pitchFamily="2" charset="2"/>
              <a:buNone/>
              <a:defRPr/>
            </a:pPr>
            <a:r>
              <a:rPr lang="en-US" altLang="en-US" sz="1400" dirty="0" smtClean="0"/>
              <a:t>operations, including:</a:t>
            </a:r>
          </a:p>
          <a:p>
            <a:pPr eaLnBrk="1" hangingPunct="1">
              <a:buFont typeface="Wingdings" pitchFamily="2" charset="2"/>
              <a:buNone/>
              <a:defRPr/>
            </a:pPr>
            <a:r>
              <a:rPr lang="en-US" altLang="en-US" sz="1400" dirty="0" smtClean="0"/>
              <a:t>	</a:t>
            </a:r>
            <a:r>
              <a:rPr lang="en-US" altLang="en-US" sz="1400" i="1" dirty="0" smtClean="0"/>
              <a:t>(A) monthly financial statements, including credit card expenditures;</a:t>
            </a:r>
          </a:p>
          <a:p>
            <a:pPr eaLnBrk="1" hangingPunct="1">
              <a:buFont typeface="Wingdings" pitchFamily="2" charset="2"/>
              <a:buNone/>
              <a:defRPr/>
            </a:pPr>
            <a:r>
              <a:rPr lang="en-US" altLang="en-US" sz="1400" i="1" dirty="0" smtClean="0"/>
              <a:t>	(B) monthly program information summaries;</a:t>
            </a:r>
          </a:p>
          <a:p>
            <a:pPr eaLnBrk="1" hangingPunct="1">
              <a:buFont typeface="Wingdings" pitchFamily="2" charset="2"/>
              <a:buNone/>
              <a:defRPr/>
            </a:pPr>
            <a:r>
              <a:rPr lang="en-US" altLang="en-US" sz="1400" i="1" dirty="0" smtClean="0"/>
              <a:t>	(C) program enrollment reports, including attendance reports for children whose care is partially subsidized by another public agency (not applicable);</a:t>
            </a:r>
          </a:p>
          <a:p>
            <a:pPr eaLnBrk="1" hangingPunct="1">
              <a:buFont typeface="Wingdings" pitchFamily="2" charset="2"/>
              <a:buNone/>
              <a:defRPr/>
            </a:pPr>
            <a:r>
              <a:rPr lang="en-US" altLang="en-US" sz="1400" i="1" dirty="0" smtClean="0"/>
              <a:t>	(D) monthly reports of meals and snacks provided through programs of the Department of Agriculture;</a:t>
            </a:r>
          </a:p>
          <a:p>
            <a:pPr eaLnBrk="1" hangingPunct="1">
              <a:buFont typeface="Wingdings" pitchFamily="2" charset="2"/>
              <a:buNone/>
              <a:defRPr/>
            </a:pPr>
            <a:r>
              <a:rPr lang="en-US" altLang="en-US" sz="1400" i="1" dirty="0" smtClean="0"/>
              <a:t>	(E) the financial audit;</a:t>
            </a:r>
          </a:p>
          <a:p>
            <a:pPr eaLnBrk="1" hangingPunct="1">
              <a:buFont typeface="Wingdings" pitchFamily="2" charset="2"/>
              <a:buNone/>
              <a:defRPr/>
            </a:pPr>
            <a:r>
              <a:rPr lang="en-US" altLang="en-US" sz="1400" i="1" dirty="0" smtClean="0"/>
              <a:t>	(F) the annual self-assessment, including any findings related to such assessment;</a:t>
            </a:r>
          </a:p>
          <a:p>
            <a:pPr eaLnBrk="1" hangingPunct="1">
              <a:buFont typeface="Wingdings" pitchFamily="2" charset="2"/>
              <a:buNone/>
              <a:defRPr/>
            </a:pPr>
            <a:r>
              <a:rPr lang="en-US" altLang="en-US" sz="1400" i="1" dirty="0" smtClean="0"/>
              <a:t>	(G) the communitywide strategic planning and needs assessment of the Head Start agency, including any applicable updates;</a:t>
            </a:r>
          </a:p>
          <a:p>
            <a:pPr eaLnBrk="1" hangingPunct="1">
              <a:buFont typeface="Wingdings" pitchFamily="2" charset="2"/>
              <a:buNone/>
              <a:defRPr/>
            </a:pPr>
            <a:r>
              <a:rPr lang="en-US" altLang="en-US" sz="1400" i="1" dirty="0" smtClean="0"/>
              <a:t>	(H) communication and guidance from the Secretary; and</a:t>
            </a:r>
          </a:p>
          <a:p>
            <a:pPr eaLnBrk="1" hangingPunct="1">
              <a:buFont typeface="Wingdings" pitchFamily="2" charset="2"/>
              <a:buNone/>
              <a:defRPr/>
            </a:pPr>
            <a:r>
              <a:rPr lang="en-US" altLang="en-US" sz="1400" i="1" dirty="0" smtClean="0"/>
              <a:t>	(I) the program information reports.</a:t>
            </a:r>
          </a:p>
          <a:p>
            <a:pPr marL="82550" indent="0" eaLnBrk="1" hangingPunct="1">
              <a:buFont typeface="Wingdings 2" pitchFamily="18" charset="2"/>
              <a:buNone/>
              <a:defRPr/>
            </a:pPr>
            <a:r>
              <a:rPr lang="en-US" altLang="en-US" sz="1400" dirty="0" smtClean="0"/>
              <a:t>The agency’s self-assessment is based on the three established goals as set forth in the five year grant.</a:t>
            </a:r>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762000"/>
            <a:ext cx="7086600" cy="990600"/>
          </a:xfrm>
        </p:spPr>
        <p:txBody>
          <a:bodyPr/>
          <a:lstStyle/>
          <a:p>
            <a:pPr eaLnBrk="1" fontAlgn="auto" hangingPunct="1">
              <a:spcAft>
                <a:spcPts val="0"/>
              </a:spcAft>
              <a:defRPr/>
            </a:pPr>
            <a:r>
              <a:rPr lang="en-US" sz="2800" b="1" dirty="0" smtClean="0">
                <a:solidFill>
                  <a:schemeClr val="bg2"/>
                </a:solidFill>
              </a:rPr>
              <a:t>Any Other Information Required by the Secretary</a:t>
            </a:r>
          </a:p>
        </p:txBody>
      </p:sp>
      <p:sp>
        <p:nvSpPr>
          <p:cNvPr id="23555" name="Rectangle 3"/>
          <p:cNvSpPr>
            <a:spLocks noGrp="1" noChangeArrowheads="1"/>
          </p:cNvSpPr>
          <p:nvPr>
            <p:ph idx="1"/>
          </p:nvPr>
        </p:nvSpPr>
        <p:spPr>
          <a:xfrm>
            <a:off x="1371600" y="1828800"/>
            <a:ext cx="7086600" cy="2057400"/>
          </a:xfrm>
        </p:spPr>
        <p:txBody>
          <a:bodyPr/>
          <a:lstStyle/>
          <a:p>
            <a:pPr eaLnBrk="1" hangingPunct="1">
              <a:lnSpc>
                <a:spcPct val="120000"/>
              </a:lnSpc>
              <a:spcBef>
                <a:spcPts val="300"/>
              </a:spcBef>
              <a:spcAft>
                <a:spcPts val="300"/>
              </a:spcAft>
            </a:pPr>
            <a:r>
              <a:rPr lang="en-US" altLang="en-US" sz="1400" smtClean="0"/>
              <a:t>To the best of our knowledge, there is no other information required.</a:t>
            </a:r>
          </a:p>
          <a:p>
            <a:pPr eaLnBrk="1" hangingPunct="1">
              <a:lnSpc>
                <a:spcPct val="120000"/>
              </a:lnSpc>
              <a:spcBef>
                <a:spcPts val="300"/>
              </a:spcBef>
              <a:spcAft>
                <a:spcPts val="300"/>
              </a:spcAft>
            </a:pPr>
            <a:r>
              <a:rPr lang="en-US" altLang="en-US" sz="1400" smtClean="0"/>
              <a:t>The CEO - Head Start Director continues to serve on the NYS Early Care Advisory Council having been  appointed by the Governor to be a member and represent the NYS Head Start Association in 2009.</a:t>
            </a:r>
          </a:p>
          <a:p>
            <a:pPr eaLnBrk="1" hangingPunct="1">
              <a:lnSpc>
                <a:spcPct val="120000"/>
              </a:lnSpc>
              <a:spcBef>
                <a:spcPts val="300"/>
              </a:spcBef>
              <a:spcAft>
                <a:spcPts val="400"/>
              </a:spcAft>
            </a:pPr>
            <a:r>
              <a:rPr lang="en-US" altLang="en-US" sz="1400" smtClean="0"/>
              <a:t>The official Head Start Enterprise System’s (HSES) reach is ever increasing; now used to track official correspondence for example and to sweep newspapers across America to find Head Start stories and direct them to appropriate Regional Office staff. </a:t>
            </a:r>
          </a:p>
        </p:txBody>
      </p:sp>
      <p:pic>
        <p:nvPicPr>
          <p:cNvPr id="23556"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a:t>
            </a:r>
          </a:p>
        </p:txBody>
      </p:sp>
      <p:pic>
        <p:nvPicPr>
          <p:cNvPr id="23560"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8" descr="image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5928">
            <a:off x="5238129" y="4183694"/>
            <a:ext cx="3576320" cy="2011680"/>
          </a:xfrm>
          <a:prstGeom prst="rect">
            <a:avLst/>
          </a:prstGeom>
          <a:noFill/>
          <a:ln>
            <a:noFill/>
          </a:ln>
          <a:effectLst>
            <a:glow rad="127000">
              <a:schemeClr val="bg2">
                <a:lumMod val="60000"/>
                <a:lumOff val="40000"/>
              </a:schemeClr>
            </a:glow>
            <a:outerShdw blurRad="50800" dist="50800" dir="54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53" descr="image010"/>
          <p:cNvPicPr>
            <a:picLocks noChangeAspect="1" noChangeArrowheads="1"/>
          </p:cNvPicPr>
          <p:nvPr/>
        </p:nvPicPr>
        <p:blipFill rotWithShape="1">
          <a:blip r:embed="rId6">
            <a:extLst>
              <a:ext uri="{28A0092B-C50C-407E-A947-70E740481C1C}">
                <a14:useLocalDpi xmlns:a14="http://schemas.microsoft.com/office/drawing/2010/main" val="0"/>
              </a:ext>
            </a:extLst>
          </a:blip>
          <a:srcRect l="9073" t="5593" r="19032"/>
          <a:stretch/>
        </p:blipFill>
        <p:spPr bwMode="auto">
          <a:xfrm rot="21243770">
            <a:off x="1321362" y="4077998"/>
            <a:ext cx="3344686" cy="2468880"/>
          </a:xfrm>
          <a:prstGeom prst="rect">
            <a:avLst/>
          </a:prstGeom>
          <a:noFill/>
          <a:ln>
            <a:noFill/>
          </a:ln>
          <a:effectLst>
            <a:glow rad="127000">
              <a:schemeClr val="bg2">
                <a:lumMod val="60000"/>
                <a:lumOff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35100" y="838200"/>
            <a:ext cx="7499350" cy="762000"/>
          </a:xfrm>
        </p:spPr>
        <p:txBody>
          <a:bodyPr>
            <a:normAutofit fontScale="90000"/>
          </a:bodyPr>
          <a:lstStyle/>
          <a:p>
            <a:pPr algn="ctr" eaLnBrk="1" fontAlgn="auto" hangingPunct="1">
              <a:spcAft>
                <a:spcPts val="0"/>
              </a:spcAft>
              <a:defRPr/>
            </a:pPr>
            <a:r>
              <a:rPr lang="en-US" dirty="0" smtClean="0">
                <a:solidFill>
                  <a:schemeClr val="tx2">
                    <a:satMod val="130000"/>
                  </a:schemeClr>
                </a:solidFill>
              </a:rPr>
              <a:t/>
            </a:r>
            <a:br>
              <a:rPr lang="en-US" dirty="0" smtClean="0">
                <a:solidFill>
                  <a:schemeClr val="tx2">
                    <a:satMod val="130000"/>
                  </a:schemeClr>
                </a:solidFill>
              </a:rPr>
            </a:br>
            <a:endParaRPr lang="en-US" sz="2000" dirty="0" smtClean="0">
              <a:solidFill>
                <a:srgbClr val="846B8F"/>
              </a:solidFill>
            </a:endParaRPr>
          </a:p>
        </p:txBody>
      </p:sp>
      <p:sp>
        <p:nvSpPr>
          <p:cNvPr id="24579" name="Rectangle 4"/>
          <p:cNvSpPr>
            <a:spLocks noChangeArrowheads="1"/>
          </p:cNvSpPr>
          <p:nvPr/>
        </p:nvSpPr>
        <p:spPr bwMode="auto">
          <a:xfrm>
            <a:off x="3581400" y="2286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  </a:t>
            </a:r>
          </a:p>
        </p:txBody>
      </p:sp>
      <p:pic>
        <p:nvPicPr>
          <p:cNvPr id="24580" name="Picture 5"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9"/>
          <p:cNvSpPr>
            <a:spLocks noChangeArrowheads="1"/>
          </p:cNvSpPr>
          <p:nvPr/>
        </p:nvSpPr>
        <p:spPr bwMode="auto">
          <a:xfrm>
            <a:off x="3692525" y="228600"/>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Great minds begin at Head Start</a:t>
            </a:r>
            <a:endParaRPr lang="en-US" altLang="en-US" sz="1800">
              <a:latin typeface="Arial" charset="0"/>
            </a:endParaRPr>
          </a:p>
        </p:txBody>
      </p:sp>
      <p:sp>
        <p:nvSpPr>
          <p:cNvPr id="11" name="AutoShape 2"/>
          <p:cNvSpPr txBox="1">
            <a:spLocks noChangeArrowheads="1"/>
          </p:cNvSpPr>
          <p:nvPr/>
        </p:nvSpPr>
        <p:spPr bwMode="auto">
          <a:xfrm>
            <a:off x="1219200" y="762000"/>
            <a:ext cx="7239000" cy="381000"/>
          </a:xfrm>
          <a:prstGeom prst="rect">
            <a:avLst/>
          </a:prstGeom>
        </p:spPr>
        <p:txBody>
          <a:bodyPr anchor="ctr">
            <a:normAutofit fontScale="90000" lnSpcReduction="20000"/>
          </a:bodyPr>
          <a:lst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a:lstStyle>
          <a:p>
            <a:pPr eaLnBrk="1" hangingPunct="1">
              <a:defRPr/>
            </a:pPr>
            <a:endParaRPr lang="en-US" sz="2400" b="1" i="1" dirty="0" smtClean="0">
              <a:solidFill>
                <a:schemeClr val="bg2"/>
              </a:solidFill>
              <a:effectLst>
                <a:outerShdw blurRad="38100" dist="38100" dir="2700000" algn="tl">
                  <a:srgbClr val="000000">
                    <a:alpha val="43137"/>
                  </a:srgbClr>
                </a:outerShdw>
              </a:effectLst>
            </a:endParaRPr>
          </a:p>
        </p:txBody>
      </p:sp>
      <p:sp>
        <p:nvSpPr>
          <p:cNvPr id="13" name="AutoShape 2"/>
          <p:cNvSpPr txBox="1">
            <a:spLocks noChangeArrowheads="1"/>
          </p:cNvSpPr>
          <p:nvPr/>
        </p:nvSpPr>
        <p:spPr bwMode="auto">
          <a:xfrm>
            <a:off x="1219200" y="762000"/>
            <a:ext cx="7239000" cy="762000"/>
          </a:xfrm>
          <a:prstGeom prst="rect">
            <a:avLst/>
          </a:prstGeom>
        </p:spPr>
        <p:txBody>
          <a:bodyPr anchor="ctr">
            <a:normAutofit fontScale="90000"/>
          </a:bodyPr>
          <a:lst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a:lstStyle>
          <a:p>
            <a:pPr eaLnBrk="1" hangingPunct="1">
              <a:defRPr/>
            </a:pPr>
            <a:r>
              <a:rPr lang="en-US" sz="2400" b="1" dirty="0" smtClean="0">
                <a:solidFill>
                  <a:schemeClr val="bg2"/>
                </a:solidFill>
                <a:effectLst>
                  <a:outerShdw blurRad="38100" dist="38100" dir="2700000" algn="tl">
                    <a:srgbClr val="000000">
                      <a:alpha val="43137"/>
                    </a:srgbClr>
                  </a:outerShdw>
                </a:effectLst>
              </a:rPr>
              <a:t>Early Childhood and School Readiness </a:t>
            </a:r>
            <a:br>
              <a:rPr lang="en-US" sz="2400" b="1" dirty="0" smtClean="0">
                <a:solidFill>
                  <a:schemeClr val="bg2"/>
                </a:solidFill>
                <a:effectLst>
                  <a:outerShdw blurRad="38100" dist="38100" dir="2700000" algn="tl">
                    <a:srgbClr val="000000">
                      <a:alpha val="43137"/>
                    </a:srgbClr>
                  </a:outerShdw>
                </a:effectLst>
              </a:rPr>
            </a:br>
            <a:r>
              <a:rPr lang="en-US" sz="2400" b="1" dirty="0" smtClean="0">
                <a:solidFill>
                  <a:schemeClr val="bg2"/>
                </a:solidFill>
                <a:effectLst>
                  <a:outerShdw blurRad="38100" dist="38100" dir="2700000" algn="tl">
                    <a:srgbClr val="000000">
                      <a:alpha val="43137"/>
                    </a:srgbClr>
                  </a:outerShdw>
                </a:effectLst>
              </a:rPr>
              <a:t>       2016-2017 </a:t>
            </a:r>
            <a:r>
              <a:rPr lang="en-US" sz="2400" b="1" i="1" dirty="0" smtClean="0">
                <a:solidFill>
                  <a:schemeClr val="bg2"/>
                </a:solidFill>
                <a:effectLst>
                  <a:outerShdw blurRad="38100" dist="38100" dir="2700000" algn="tl">
                    <a:srgbClr val="000000">
                      <a:alpha val="43137"/>
                    </a:srgbClr>
                  </a:outerShdw>
                </a:effectLst>
              </a:rPr>
              <a:t>Self-Assessment - </a:t>
            </a:r>
            <a:r>
              <a:rPr lang="en-US" sz="1400" b="1" i="1" dirty="0" smtClean="0">
                <a:solidFill>
                  <a:schemeClr val="bg2"/>
                </a:solidFill>
                <a:effectLst>
                  <a:outerShdw blurRad="38100" dist="38100" dir="2700000" algn="tl">
                    <a:srgbClr val="000000">
                      <a:alpha val="43137"/>
                    </a:srgbClr>
                  </a:outerShdw>
                </a:effectLst>
              </a:rPr>
              <a:t>Responsible Committee - Operations</a:t>
            </a:r>
            <a:endParaRPr lang="en-US" sz="2400" b="1" i="1" dirty="0" smtClean="0">
              <a:solidFill>
                <a:schemeClr val="bg2"/>
              </a:solidFill>
              <a:effectLst>
                <a:outerShdw blurRad="38100" dist="38100" dir="2700000" algn="tl">
                  <a:srgbClr val="000000">
                    <a:alpha val="43137"/>
                  </a:srgbClr>
                </a:outerShdw>
              </a:effectLst>
            </a:endParaRPr>
          </a:p>
        </p:txBody>
      </p:sp>
      <p:pic>
        <p:nvPicPr>
          <p:cNvPr id="12" name="Picture 34" descr="image008"/>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39000"/>
                    </a14:imgEffect>
                  </a14:imgLayer>
                </a14:imgProps>
              </a:ext>
              <a:ext uri="{28A0092B-C50C-407E-A947-70E740481C1C}">
                <a14:useLocalDpi xmlns:a14="http://schemas.microsoft.com/office/drawing/2010/main" val="0"/>
              </a:ext>
            </a:extLst>
          </a:blip>
          <a:srcRect/>
          <a:stretch>
            <a:fillRect/>
          </a:stretch>
        </p:blipFill>
        <p:spPr bwMode="auto">
          <a:xfrm>
            <a:off x="2066925" y="4495800"/>
            <a:ext cx="1625600" cy="914400"/>
          </a:xfrm>
          <a:prstGeom prst="rect">
            <a:avLst/>
          </a:prstGeom>
          <a:noFill/>
          <a:ln>
            <a:noFill/>
          </a:ln>
          <a:effectLst>
            <a:glow rad="127000">
              <a:schemeClr val="bg2"/>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069449277"/>
              </p:ext>
            </p:extLst>
          </p:nvPr>
        </p:nvGraphicFramePr>
        <p:xfrm>
          <a:off x="1790700" y="1572768"/>
          <a:ext cx="6172200" cy="4599432"/>
        </p:xfrm>
        <a:graphic>
          <a:graphicData uri="http://schemas.openxmlformats.org/drawingml/2006/table">
            <a:tbl>
              <a:tblPr firstRow="1" firstCol="1" bandRow="1"/>
              <a:tblGrid>
                <a:gridCol w="2566237"/>
                <a:gridCol w="3605963"/>
              </a:tblGrid>
              <a:tr h="3986022">
                <a:tc>
                  <a:txBody>
                    <a:bodyPr/>
                    <a:lstStyle/>
                    <a:p>
                      <a:pPr>
                        <a:spcAft>
                          <a:spcPts val="600"/>
                        </a:spcAft>
                      </a:pPr>
                      <a:r>
                        <a:rPr lang="en-US" sz="700" b="1" i="1" dirty="0">
                          <a:effectLst/>
                          <a:latin typeface="Calibri"/>
                          <a:cs typeface="Times New Roman"/>
                        </a:rPr>
                        <a:t>What data did you look at to determine progress?  When did you review the data?  How frequently?</a:t>
                      </a:r>
                      <a:endParaRPr lang="en-US" sz="900" dirty="0">
                        <a:effectLst/>
                        <a:latin typeface="Calibri"/>
                        <a:cs typeface="Times New Roman"/>
                      </a:endParaRPr>
                    </a:p>
                    <a:p>
                      <a:pPr>
                        <a:spcAft>
                          <a:spcPts val="0"/>
                        </a:spcAft>
                      </a:pPr>
                      <a:r>
                        <a:rPr lang="en-US" sz="700" b="1" i="1" dirty="0">
                          <a:effectLst/>
                          <a:latin typeface="Calibri"/>
                          <a:cs typeface="Times New Roman"/>
                        </a:rPr>
                        <a:t>Quarter 1 - November, 2016 </a:t>
                      </a:r>
                      <a:endParaRPr lang="en-US" sz="900" dirty="0">
                        <a:effectLst/>
                        <a:latin typeface="Calibri"/>
                        <a:cs typeface="Times New Roman"/>
                      </a:endParaRPr>
                    </a:p>
                    <a:p>
                      <a:pPr>
                        <a:spcAft>
                          <a:spcPts val="0"/>
                        </a:spcAft>
                      </a:pPr>
                      <a:r>
                        <a:rPr lang="en-US" sz="700" dirty="0">
                          <a:effectLst/>
                          <a:latin typeface="Calibri"/>
                          <a:cs typeface="Times New Roman"/>
                        </a:rPr>
                        <a:t>ERSEA </a:t>
                      </a:r>
                      <a:endParaRPr lang="en-US" sz="900" dirty="0">
                        <a:effectLst/>
                        <a:latin typeface="Calibri"/>
                        <a:cs typeface="Times New Roman"/>
                      </a:endParaRPr>
                    </a:p>
                    <a:p>
                      <a:pPr>
                        <a:spcAft>
                          <a:spcPts val="0"/>
                        </a:spcAft>
                      </a:pPr>
                      <a:r>
                        <a:rPr lang="en-US" sz="700" dirty="0">
                          <a:effectLst/>
                          <a:latin typeface="Calibri"/>
                          <a:cs typeface="Times New Roman"/>
                        </a:rPr>
                        <a:t>COR </a:t>
                      </a:r>
                      <a:endParaRPr lang="en-US" sz="900" dirty="0">
                        <a:effectLst/>
                        <a:latin typeface="Calibri"/>
                        <a:cs typeface="Times New Roman"/>
                      </a:endParaRPr>
                    </a:p>
                    <a:p>
                      <a:pPr>
                        <a:spcAft>
                          <a:spcPts val="0"/>
                        </a:spcAft>
                      </a:pPr>
                      <a:r>
                        <a:rPr lang="en-US" sz="700" dirty="0">
                          <a:effectLst/>
                          <a:latin typeface="Calibri"/>
                          <a:cs typeface="Times New Roman"/>
                        </a:rPr>
                        <a:t>Facebook – postings, users</a:t>
                      </a:r>
                      <a:endParaRPr lang="en-US" sz="900" dirty="0">
                        <a:effectLst/>
                        <a:latin typeface="Calibri"/>
                        <a:cs typeface="Times New Roman"/>
                      </a:endParaRPr>
                    </a:p>
                    <a:p>
                      <a:pPr>
                        <a:spcAft>
                          <a:spcPts val="0"/>
                        </a:spcAft>
                      </a:pPr>
                      <a:r>
                        <a:rPr lang="en-US" sz="700" b="1" i="1" dirty="0">
                          <a:effectLst/>
                          <a:latin typeface="Calibri"/>
                          <a:cs typeface="Times New Roman"/>
                        </a:rPr>
                        <a:t> </a:t>
                      </a:r>
                      <a:endParaRPr lang="en-US" sz="900" dirty="0">
                        <a:effectLst/>
                        <a:latin typeface="Calibri"/>
                        <a:cs typeface="Times New Roman"/>
                      </a:endParaRPr>
                    </a:p>
                    <a:p>
                      <a:pPr>
                        <a:spcAft>
                          <a:spcPts val="0"/>
                        </a:spcAft>
                      </a:pPr>
                      <a:r>
                        <a:rPr lang="en-US" sz="700" b="1" i="1" dirty="0">
                          <a:effectLst/>
                          <a:latin typeface="Calibri"/>
                          <a:cs typeface="Times New Roman"/>
                        </a:rPr>
                        <a:t>Quarter 2 - March, 2017 </a:t>
                      </a:r>
                      <a:endParaRPr lang="en-US" sz="900" dirty="0">
                        <a:effectLst/>
                        <a:latin typeface="Calibri"/>
                        <a:cs typeface="Times New Roman"/>
                      </a:endParaRPr>
                    </a:p>
                    <a:p>
                      <a:pPr>
                        <a:spcAft>
                          <a:spcPts val="0"/>
                        </a:spcAft>
                      </a:pPr>
                      <a:r>
                        <a:rPr lang="en-US" sz="700" dirty="0">
                          <a:effectLst/>
                          <a:latin typeface="Calibri"/>
                          <a:cs typeface="Times New Roman"/>
                        </a:rPr>
                        <a:t>ERSEA </a:t>
                      </a:r>
                      <a:endParaRPr lang="en-US" sz="900" dirty="0">
                        <a:effectLst/>
                        <a:latin typeface="Calibri"/>
                        <a:cs typeface="Times New Roman"/>
                      </a:endParaRPr>
                    </a:p>
                    <a:p>
                      <a:pPr>
                        <a:spcAft>
                          <a:spcPts val="0"/>
                        </a:spcAft>
                      </a:pPr>
                      <a:r>
                        <a:rPr lang="en-US" sz="700" dirty="0">
                          <a:effectLst/>
                          <a:latin typeface="Calibri"/>
                          <a:cs typeface="Times New Roman"/>
                        </a:rPr>
                        <a:t>COR</a:t>
                      </a:r>
                      <a:endParaRPr lang="en-US" sz="900" dirty="0">
                        <a:effectLst/>
                        <a:latin typeface="Calibri"/>
                        <a:cs typeface="Times New Roman"/>
                      </a:endParaRPr>
                    </a:p>
                    <a:p>
                      <a:pPr>
                        <a:spcAft>
                          <a:spcPts val="0"/>
                        </a:spcAft>
                      </a:pPr>
                      <a:r>
                        <a:rPr lang="en-US" sz="700" dirty="0">
                          <a:effectLst/>
                          <a:latin typeface="Calibri"/>
                          <a:cs typeface="Times New Roman"/>
                        </a:rPr>
                        <a:t>PQA</a:t>
                      </a:r>
                      <a:endParaRPr lang="en-US" sz="900" dirty="0">
                        <a:effectLst/>
                        <a:latin typeface="Calibri"/>
                        <a:cs typeface="Times New Roman"/>
                      </a:endParaRPr>
                    </a:p>
                    <a:p>
                      <a:pPr>
                        <a:spcAft>
                          <a:spcPts val="0"/>
                        </a:spcAft>
                      </a:pPr>
                      <a:r>
                        <a:rPr lang="en-US" sz="700" dirty="0">
                          <a:effectLst/>
                          <a:latin typeface="Calibri"/>
                          <a:cs typeface="Times New Roman"/>
                        </a:rPr>
                        <a:t> </a:t>
                      </a:r>
                      <a:endParaRPr lang="en-US" sz="900" dirty="0">
                        <a:effectLst/>
                        <a:latin typeface="Calibri"/>
                        <a:cs typeface="Times New Roman"/>
                      </a:endParaRPr>
                    </a:p>
                    <a:p>
                      <a:pPr>
                        <a:spcAft>
                          <a:spcPts val="0"/>
                        </a:spcAft>
                      </a:pPr>
                      <a:r>
                        <a:rPr lang="en-US" sz="700" b="1" i="1" dirty="0">
                          <a:effectLst/>
                          <a:latin typeface="Calibri"/>
                          <a:cs typeface="Times New Roman"/>
                        </a:rPr>
                        <a:t>Quarter 3 - June, 2017 </a:t>
                      </a:r>
                      <a:endParaRPr lang="en-US" sz="900" dirty="0">
                        <a:effectLst/>
                        <a:latin typeface="Calibri"/>
                        <a:cs typeface="Times New Roman"/>
                      </a:endParaRPr>
                    </a:p>
                    <a:p>
                      <a:pPr>
                        <a:spcAft>
                          <a:spcPts val="0"/>
                        </a:spcAft>
                      </a:pPr>
                      <a:r>
                        <a:rPr lang="en-US" sz="700" dirty="0">
                          <a:effectLst/>
                          <a:latin typeface="Calibri"/>
                          <a:cs typeface="Times New Roman"/>
                        </a:rPr>
                        <a:t>ERSEA </a:t>
                      </a:r>
                      <a:endParaRPr lang="en-US" sz="900" dirty="0">
                        <a:effectLst/>
                        <a:latin typeface="Calibri"/>
                        <a:cs typeface="Times New Roman"/>
                      </a:endParaRPr>
                    </a:p>
                    <a:p>
                      <a:pPr>
                        <a:spcAft>
                          <a:spcPts val="0"/>
                        </a:spcAft>
                      </a:pPr>
                      <a:r>
                        <a:rPr lang="en-US" sz="700" dirty="0">
                          <a:effectLst/>
                          <a:latin typeface="Calibri"/>
                          <a:cs typeface="Times New Roman"/>
                        </a:rPr>
                        <a:t>COR</a:t>
                      </a:r>
                      <a:endParaRPr lang="en-US" sz="900" dirty="0">
                        <a:effectLst/>
                        <a:latin typeface="Calibri"/>
                        <a:cs typeface="Times New Roman"/>
                      </a:endParaRPr>
                    </a:p>
                    <a:p>
                      <a:pPr>
                        <a:spcAft>
                          <a:spcPts val="0"/>
                        </a:spcAft>
                      </a:pPr>
                      <a:r>
                        <a:rPr lang="en-US" sz="700" dirty="0">
                          <a:effectLst/>
                          <a:latin typeface="Calibri"/>
                          <a:cs typeface="Times New Roman"/>
                        </a:rPr>
                        <a:t>Practice Based Coaching </a:t>
                      </a:r>
                      <a:endParaRPr lang="en-US" sz="900" dirty="0">
                        <a:effectLst/>
                        <a:latin typeface="Calibri"/>
                        <a:cs typeface="Times New Roman"/>
                      </a:endParaRPr>
                    </a:p>
                    <a:p>
                      <a:pPr>
                        <a:spcAft>
                          <a:spcPts val="0"/>
                        </a:spcAft>
                      </a:pPr>
                      <a:r>
                        <a:rPr lang="en-US" sz="700" dirty="0">
                          <a:effectLst/>
                          <a:latin typeface="Calibri"/>
                          <a:cs typeface="Times New Roman"/>
                        </a:rPr>
                        <a:t>Sleep Literacy Project </a:t>
                      </a:r>
                      <a:endParaRPr lang="en-US" sz="900" dirty="0">
                        <a:effectLst/>
                        <a:latin typeface="Calibri"/>
                        <a:cs typeface="Times New Roman"/>
                      </a:endParaRPr>
                    </a:p>
                    <a:p>
                      <a:pPr>
                        <a:spcAft>
                          <a:spcPts val="0"/>
                        </a:spcAft>
                      </a:pPr>
                      <a:r>
                        <a:rPr lang="en-US" sz="700" dirty="0">
                          <a:effectLst/>
                          <a:latin typeface="Calibri"/>
                          <a:cs typeface="Times New Roman"/>
                        </a:rPr>
                        <a:t>UCLA Health Care Institute pre-post surveys</a:t>
                      </a:r>
                      <a:endParaRPr lang="en-US" sz="900" dirty="0">
                        <a:effectLst/>
                        <a:latin typeface="Calibri"/>
                        <a:cs typeface="Times New Roman"/>
                      </a:endParaRPr>
                    </a:p>
                    <a:p>
                      <a:pPr>
                        <a:spcAft>
                          <a:spcPts val="0"/>
                        </a:spcAft>
                      </a:pPr>
                      <a:r>
                        <a:rPr lang="en-US" sz="700" dirty="0">
                          <a:effectLst/>
                          <a:latin typeface="Calibri"/>
                          <a:cs typeface="Times New Roman"/>
                        </a:rPr>
                        <a:t>PQA</a:t>
                      </a:r>
                      <a:endParaRPr lang="en-US" sz="900" dirty="0">
                        <a:effectLst/>
                        <a:latin typeface="Calibri"/>
                        <a:cs typeface="Times New Roman"/>
                      </a:endParaRPr>
                    </a:p>
                    <a:p>
                      <a:pPr>
                        <a:spcAft>
                          <a:spcPts val="0"/>
                        </a:spcAft>
                      </a:pPr>
                      <a:r>
                        <a:rPr lang="en-US" sz="700" b="1" i="1" dirty="0">
                          <a:effectLst/>
                          <a:latin typeface="Calibri"/>
                          <a:cs typeface="Times New Roman"/>
                        </a:rPr>
                        <a:t> </a:t>
                      </a:r>
                      <a:endParaRPr lang="en-US" sz="900" dirty="0">
                        <a:effectLst/>
                        <a:latin typeface="Calibri"/>
                        <a:cs typeface="Times New Roman"/>
                      </a:endParaRPr>
                    </a:p>
                    <a:p>
                      <a:pPr>
                        <a:spcAft>
                          <a:spcPts val="0"/>
                        </a:spcAft>
                      </a:pPr>
                      <a:r>
                        <a:rPr lang="en-US" sz="700" b="1" i="1" dirty="0">
                          <a:effectLst/>
                          <a:latin typeface="Calibri"/>
                          <a:cs typeface="Times New Roman"/>
                        </a:rPr>
                        <a:t>Quarter 4 –September, 2017</a:t>
                      </a:r>
                      <a:endParaRPr lang="en-US" sz="900" dirty="0">
                        <a:effectLst/>
                        <a:latin typeface="Calibri"/>
                        <a:cs typeface="Times New Roman"/>
                      </a:endParaRPr>
                    </a:p>
                    <a:p>
                      <a:pPr>
                        <a:spcAft>
                          <a:spcPts val="0"/>
                        </a:spcAft>
                      </a:pPr>
                      <a:r>
                        <a:rPr lang="en-US" sz="700" dirty="0">
                          <a:effectLst/>
                          <a:latin typeface="Calibri"/>
                          <a:cs typeface="Times New Roman"/>
                        </a:rPr>
                        <a:t>ERSEA </a:t>
                      </a:r>
                      <a:endParaRPr lang="en-US" sz="900" dirty="0">
                        <a:effectLst/>
                        <a:latin typeface="Calibri"/>
                        <a:cs typeface="Times New Roman"/>
                      </a:endParaRPr>
                    </a:p>
                    <a:p>
                      <a:pPr>
                        <a:spcAft>
                          <a:spcPts val="0"/>
                        </a:spcAft>
                      </a:pPr>
                      <a:r>
                        <a:rPr lang="en-US" sz="700" dirty="0">
                          <a:effectLst/>
                          <a:latin typeface="Calibri"/>
                          <a:cs typeface="Times New Roman"/>
                        </a:rPr>
                        <a:t>Data Dashboard</a:t>
                      </a:r>
                      <a:endParaRPr lang="en-US" sz="900" dirty="0">
                        <a:effectLst/>
                        <a:latin typeface="Calibri"/>
                        <a:cs typeface="Times New Roman"/>
                      </a:endParaRPr>
                    </a:p>
                    <a:p>
                      <a:pPr>
                        <a:spcAft>
                          <a:spcPts val="0"/>
                        </a:spcAft>
                      </a:pPr>
                      <a:r>
                        <a:rPr lang="en-US" sz="700" dirty="0">
                          <a:effectLst/>
                          <a:latin typeface="Calibri"/>
                          <a:cs typeface="Times New Roman"/>
                        </a:rPr>
                        <a:t>PQA</a:t>
                      </a:r>
                      <a:endParaRPr lang="en-US" sz="900" dirty="0">
                        <a:effectLst/>
                        <a:latin typeface="Calibri"/>
                        <a:cs typeface="Times New Roman"/>
                      </a:endParaRPr>
                    </a:p>
                    <a:p>
                      <a:pPr marL="0" marR="0">
                        <a:lnSpc>
                          <a:spcPct val="115000"/>
                        </a:lnSpc>
                        <a:spcBef>
                          <a:spcPts val="0"/>
                        </a:spcBef>
                        <a:spcAft>
                          <a:spcPts val="0"/>
                        </a:spcAft>
                      </a:pPr>
                      <a:r>
                        <a:rPr lang="en-US" sz="900" dirty="0">
                          <a:effectLst/>
                          <a:latin typeface="Calibri"/>
                          <a:ea typeface="Calibri"/>
                          <a:cs typeface="Times New Roman"/>
                        </a:rPr>
                        <a:t> </a:t>
                      </a:r>
                    </a:p>
                  </a:txBody>
                  <a:tcPr marL="57885" marR="57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i="1" dirty="0">
                          <a:effectLst/>
                          <a:latin typeface="Calibri"/>
                          <a:ea typeface="Calibri"/>
                          <a:cs typeface="Times New Roman"/>
                        </a:rPr>
                        <a:t>Describe your progress</a:t>
                      </a:r>
                      <a:endParaRPr lang="en-US" sz="900" dirty="0">
                        <a:effectLst/>
                        <a:latin typeface="Calibri"/>
                        <a:ea typeface="Calibri"/>
                        <a:cs typeface="Times New Roman"/>
                      </a:endParaRPr>
                    </a:p>
                    <a:p>
                      <a:pPr>
                        <a:spcAft>
                          <a:spcPts val="0"/>
                        </a:spcAft>
                      </a:pPr>
                      <a:r>
                        <a:rPr lang="en-US" sz="700" b="1" i="1" dirty="0">
                          <a:effectLst/>
                          <a:latin typeface="Calibri"/>
                          <a:cs typeface="Times New Roman"/>
                        </a:rPr>
                        <a:t>Quarter 1 - November, 2016 </a:t>
                      </a:r>
                      <a:endParaRPr lang="en-US" sz="900" dirty="0">
                        <a:effectLst/>
                        <a:latin typeface="Calibri"/>
                        <a:cs typeface="Times New Roman"/>
                      </a:endParaRPr>
                    </a:p>
                    <a:p>
                      <a:pPr>
                        <a:spcAft>
                          <a:spcPts val="0"/>
                        </a:spcAft>
                      </a:pPr>
                      <a:r>
                        <a:rPr lang="en-US" sz="700" dirty="0">
                          <a:effectLst/>
                          <a:latin typeface="Calibri"/>
                          <a:cs typeface="Times New Roman"/>
                        </a:rPr>
                        <a:t>Increased awareness of Facebook postings of center of events</a:t>
                      </a:r>
                      <a:endParaRPr lang="en-US" sz="900" dirty="0">
                        <a:effectLst/>
                        <a:latin typeface="Calibri"/>
                        <a:cs typeface="Times New Roman"/>
                      </a:endParaRPr>
                    </a:p>
                    <a:p>
                      <a:pPr>
                        <a:spcAft>
                          <a:spcPts val="0"/>
                        </a:spcAft>
                      </a:pPr>
                      <a:r>
                        <a:rPr lang="en-US" sz="700" dirty="0">
                          <a:effectLst/>
                          <a:latin typeface="Calibri"/>
                          <a:cs typeface="Times New Roman"/>
                        </a:rPr>
                        <a:t>Interview &amp; hire mental health consultants</a:t>
                      </a:r>
                      <a:endParaRPr lang="en-US" sz="900" dirty="0">
                        <a:effectLst/>
                        <a:latin typeface="Calibri"/>
                        <a:cs typeface="Times New Roman"/>
                      </a:endParaRPr>
                    </a:p>
                    <a:p>
                      <a:pPr>
                        <a:spcAft>
                          <a:spcPts val="0"/>
                        </a:spcAft>
                      </a:pPr>
                      <a:r>
                        <a:rPr lang="en-US" sz="700" dirty="0">
                          <a:effectLst/>
                          <a:latin typeface="Calibri"/>
                          <a:cs typeface="Times New Roman"/>
                        </a:rPr>
                        <a:t>CSEFEL Pyramid Model Training modules 1 and three (for one site only) </a:t>
                      </a:r>
                      <a:endParaRPr lang="en-US" sz="900" dirty="0">
                        <a:effectLst/>
                        <a:latin typeface="Calibri"/>
                        <a:cs typeface="Times New Roman"/>
                      </a:endParaRPr>
                    </a:p>
                    <a:p>
                      <a:pPr>
                        <a:spcAft>
                          <a:spcPts val="0"/>
                        </a:spcAft>
                      </a:pPr>
                      <a:r>
                        <a:rPr lang="en-US" sz="700" dirty="0">
                          <a:effectLst/>
                          <a:latin typeface="Calibri"/>
                          <a:cs typeface="Times New Roman"/>
                        </a:rPr>
                        <a:t>Positive Solutions for Families (6- week evidence-based parent education) training for staff/PIWI Training for staff</a:t>
                      </a:r>
                      <a:endParaRPr lang="en-US" sz="900" dirty="0">
                        <a:effectLst/>
                        <a:latin typeface="Calibri"/>
                        <a:cs typeface="Times New Roman"/>
                      </a:endParaRPr>
                    </a:p>
                    <a:p>
                      <a:pPr>
                        <a:spcAft>
                          <a:spcPts val="0"/>
                        </a:spcAft>
                      </a:pPr>
                      <a:r>
                        <a:rPr lang="en-US" sz="700" dirty="0">
                          <a:effectLst/>
                          <a:latin typeface="Calibri"/>
                          <a:cs typeface="Times New Roman"/>
                        </a:rPr>
                        <a:t>Expulsion &amp; Suspension Policy training</a:t>
                      </a:r>
                      <a:endParaRPr lang="en-US" sz="900" dirty="0">
                        <a:effectLst/>
                        <a:latin typeface="Calibri"/>
                        <a:cs typeface="Times New Roman"/>
                      </a:endParaRPr>
                    </a:p>
                    <a:p>
                      <a:pPr>
                        <a:spcAft>
                          <a:spcPts val="0"/>
                        </a:spcAft>
                      </a:pPr>
                      <a:r>
                        <a:rPr lang="en-US" sz="700" dirty="0">
                          <a:effectLst/>
                          <a:latin typeface="Calibri"/>
                          <a:cs typeface="Times New Roman"/>
                        </a:rPr>
                        <a:t> </a:t>
                      </a:r>
                      <a:endParaRPr lang="en-US" sz="900" dirty="0">
                        <a:effectLst/>
                        <a:latin typeface="Calibri"/>
                        <a:cs typeface="Times New Roman"/>
                      </a:endParaRPr>
                    </a:p>
                    <a:p>
                      <a:pPr>
                        <a:spcAft>
                          <a:spcPts val="0"/>
                        </a:spcAft>
                      </a:pPr>
                      <a:r>
                        <a:rPr lang="en-US" sz="700" b="1" i="1" dirty="0">
                          <a:effectLst/>
                          <a:latin typeface="Calibri"/>
                          <a:cs typeface="Times New Roman"/>
                        </a:rPr>
                        <a:t>Quarter 2 - March, 2017 </a:t>
                      </a:r>
                      <a:endParaRPr lang="en-US" sz="900" dirty="0">
                        <a:effectLst/>
                        <a:latin typeface="Calibri"/>
                        <a:cs typeface="Times New Roman"/>
                      </a:endParaRPr>
                    </a:p>
                    <a:p>
                      <a:pPr>
                        <a:spcAft>
                          <a:spcPts val="0"/>
                        </a:spcAft>
                      </a:pPr>
                      <a:r>
                        <a:rPr lang="en-US" sz="700" dirty="0">
                          <a:effectLst/>
                          <a:latin typeface="Calibri"/>
                          <a:cs typeface="Times New Roman"/>
                        </a:rPr>
                        <a:t>Revised selection criteria</a:t>
                      </a:r>
                      <a:endParaRPr lang="en-US" sz="900" dirty="0">
                        <a:effectLst/>
                        <a:latin typeface="Calibri"/>
                        <a:cs typeface="Times New Roman"/>
                      </a:endParaRPr>
                    </a:p>
                    <a:p>
                      <a:pPr>
                        <a:spcAft>
                          <a:spcPts val="0"/>
                        </a:spcAft>
                      </a:pPr>
                      <a:r>
                        <a:rPr lang="en-US" sz="700" dirty="0">
                          <a:effectLst/>
                          <a:latin typeface="Calibri"/>
                          <a:cs typeface="Times New Roman"/>
                        </a:rPr>
                        <a:t>Implementing Positive Solutions for Families </a:t>
                      </a:r>
                      <a:endParaRPr lang="en-US" sz="900" dirty="0">
                        <a:effectLst/>
                        <a:latin typeface="Calibri"/>
                        <a:cs typeface="Times New Roman"/>
                      </a:endParaRPr>
                    </a:p>
                    <a:p>
                      <a:pPr>
                        <a:spcAft>
                          <a:spcPts val="0"/>
                        </a:spcAft>
                      </a:pPr>
                      <a:r>
                        <a:rPr lang="en-US" sz="700" dirty="0">
                          <a:effectLst/>
                          <a:latin typeface="Calibri"/>
                          <a:cs typeface="Times New Roman"/>
                        </a:rPr>
                        <a:t>Implementing Parents Interacting With Infants (PIWI) </a:t>
                      </a:r>
                      <a:endParaRPr lang="en-US" sz="900" dirty="0">
                        <a:effectLst/>
                        <a:latin typeface="Calibri"/>
                        <a:cs typeface="Times New Roman"/>
                      </a:endParaRPr>
                    </a:p>
                    <a:p>
                      <a:pPr>
                        <a:spcAft>
                          <a:spcPts val="0"/>
                        </a:spcAft>
                      </a:pPr>
                      <a:r>
                        <a:rPr lang="en-US" sz="700" dirty="0" err="1">
                          <a:effectLst/>
                          <a:latin typeface="Calibri"/>
                          <a:cs typeface="Times New Roman"/>
                        </a:rPr>
                        <a:t>Kindermusik</a:t>
                      </a:r>
                      <a:r>
                        <a:rPr lang="en-US" sz="700" dirty="0">
                          <a:effectLst/>
                          <a:latin typeface="Calibri"/>
                          <a:cs typeface="Times New Roman"/>
                        </a:rPr>
                        <a:t>®  grant awarded address CLASS domain of concept development for 2017-2018</a:t>
                      </a:r>
                      <a:endParaRPr lang="en-US" sz="900" dirty="0">
                        <a:effectLst/>
                        <a:latin typeface="Calibri"/>
                        <a:cs typeface="Times New Roman"/>
                      </a:endParaRPr>
                    </a:p>
                    <a:p>
                      <a:pPr>
                        <a:spcAft>
                          <a:spcPts val="0"/>
                        </a:spcAft>
                      </a:pPr>
                      <a:r>
                        <a:rPr lang="en-US" sz="700" dirty="0">
                          <a:effectLst/>
                          <a:latin typeface="Calibri"/>
                          <a:cs typeface="Times New Roman"/>
                        </a:rPr>
                        <a:t>Implemented Wyoming Foundation Cultural Grant (music and </a:t>
                      </a:r>
                      <a:r>
                        <a:rPr lang="en-US" sz="700" dirty="0" err="1">
                          <a:effectLst/>
                          <a:latin typeface="Calibri"/>
                          <a:cs typeface="Times New Roman"/>
                        </a:rPr>
                        <a:t>Zoomobile</a:t>
                      </a:r>
                      <a:r>
                        <a:rPr lang="en-US" sz="700" dirty="0">
                          <a:effectLst/>
                          <a:latin typeface="Calibri"/>
                          <a:cs typeface="Times New Roman"/>
                        </a:rPr>
                        <a:t>)</a:t>
                      </a:r>
                      <a:endParaRPr lang="en-US" sz="900" dirty="0">
                        <a:effectLst/>
                        <a:latin typeface="Calibri"/>
                        <a:cs typeface="Times New Roman"/>
                      </a:endParaRPr>
                    </a:p>
                    <a:p>
                      <a:pPr>
                        <a:spcAft>
                          <a:spcPts val="0"/>
                        </a:spcAft>
                      </a:pPr>
                      <a:r>
                        <a:rPr lang="en-US" sz="700" dirty="0">
                          <a:effectLst/>
                          <a:latin typeface="Calibri"/>
                          <a:cs typeface="Times New Roman"/>
                        </a:rPr>
                        <a:t>Implementing Family Wellness Project (Mental Health Consultant) from the HFCWNY</a:t>
                      </a:r>
                      <a:endParaRPr lang="en-US" sz="900" dirty="0">
                        <a:effectLst/>
                        <a:latin typeface="Calibri"/>
                        <a:cs typeface="Times New Roman"/>
                      </a:endParaRPr>
                    </a:p>
                    <a:p>
                      <a:pPr>
                        <a:spcAft>
                          <a:spcPts val="0"/>
                        </a:spcAft>
                      </a:pPr>
                      <a:r>
                        <a:rPr lang="en-US" sz="700" dirty="0">
                          <a:effectLst/>
                          <a:latin typeface="Calibri"/>
                          <a:cs typeface="Times New Roman"/>
                        </a:rPr>
                        <a:t>UCLA Health Care Institute – plan and design </a:t>
                      </a:r>
                      <a:endParaRPr lang="en-US" sz="900" dirty="0">
                        <a:effectLst/>
                        <a:latin typeface="Calibri"/>
                        <a:cs typeface="Times New Roman"/>
                      </a:endParaRPr>
                    </a:p>
                    <a:p>
                      <a:pPr>
                        <a:spcAft>
                          <a:spcPts val="0"/>
                        </a:spcAft>
                      </a:pPr>
                      <a:r>
                        <a:rPr lang="en-US" sz="700" dirty="0">
                          <a:effectLst/>
                          <a:latin typeface="Calibri"/>
                          <a:cs typeface="Times New Roman"/>
                        </a:rPr>
                        <a:t>CSEFEL Pyramid Model Training module 2</a:t>
                      </a:r>
                      <a:endParaRPr lang="en-US" sz="900" dirty="0">
                        <a:effectLst/>
                        <a:latin typeface="Calibri"/>
                        <a:cs typeface="Times New Roman"/>
                      </a:endParaRPr>
                    </a:p>
                    <a:p>
                      <a:pPr>
                        <a:spcAft>
                          <a:spcPts val="0"/>
                        </a:spcAft>
                      </a:pPr>
                      <a:r>
                        <a:rPr lang="en-US" sz="700" dirty="0">
                          <a:effectLst/>
                          <a:latin typeface="Calibri"/>
                          <a:cs typeface="Times New Roman"/>
                        </a:rPr>
                        <a:t>Data Dashboard</a:t>
                      </a:r>
                      <a:endParaRPr lang="en-US" sz="900" dirty="0">
                        <a:effectLst/>
                        <a:latin typeface="Calibri"/>
                        <a:cs typeface="Times New Roman"/>
                      </a:endParaRPr>
                    </a:p>
                    <a:p>
                      <a:pPr>
                        <a:spcAft>
                          <a:spcPts val="0"/>
                        </a:spcAft>
                      </a:pPr>
                      <a:r>
                        <a:rPr lang="en-US" sz="700" dirty="0">
                          <a:effectLst/>
                          <a:latin typeface="Calibri"/>
                          <a:cs typeface="Times New Roman"/>
                        </a:rPr>
                        <a:t> </a:t>
                      </a:r>
                      <a:endParaRPr lang="en-US" sz="900" dirty="0">
                        <a:effectLst/>
                        <a:latin typeface="Calibri"/>
                        <a:cs typeface="Times New Roman"/>
                      </a:endParaRPr>
                    </a:p>
                    <a:p>
                      <a:pPr>
                        <a:spcAft>
                          <a:spcPts val="0"/>
                        </a:spcAft>
                      </a:pPr>
                      <a:r>
                        <a:rPr lang="en-US" sz="700" b="1" i="1" dirty="0">
                          <a:effectLst/>
                          <a:latin typeface="Calibri"/>
                          <a:cs typeface="Times New Roman"/>
                        </a:rPr>
                        <a:t>Quarter 3 - June, 2017 </a:t>
                      </a:r>
                      <a:endParaRPr lang="en-US" sz="900" dirty="0">
                        <a:effectLst/>
                        <a:latin typeface="Calibri"/>
                        <a:cs typeface="Times New Roman"/>
                      </a:endParaRPr>
                    </a:p>
                    <a:p>
                      <a:pPr>
                        <a:spcAft>
                          <a:spcPts val="0"/>
                        </a:spcAft>
                      </a:pPr>
                      <a:r>
                        <a:rPr lang="en-US" sz="700" dirty="0">
                          <a:effectLst/>
                          <a:latin typeface="Calibri"/>
                          <a:cs typeface="Times New Roman"/>
                        </a:rPr>
                        <a:t>Implemented UCLA Health Care Institute </a:t>
                      </a:r>
                      <a:endParaRPr lang="en-US" sz="900" dirty="0">
                        <a:effectLst/>
                        <a:latin typeface="Calibri"/>
                        <a:cs typeface="Times New Roman"/>
                      </a:endParaRPr>
                    </a:p>
                    <a:p>
                      <a:pPr marL="0" marR="0">
                        <a:lnSpc>
                          <a:spcPct val="115000"/>
                        </a:lnSpc>
                        <a:spcBef>
                          <a:spcPts val="0"/>
                        </a:spcBef>
                        <a:spcAft>
                          <a:spcPts val="0"/>
                        </a:spcAft>
                      </a:pPr>
                      <a:r>
                        <a:rPr lang="en-US" sz="700" dirty="0">
                          <a:effectLst/>
                          <a:latin typeface="Calibri"/>
                          <a:ea typeface="Calibri"/>
                          <a:cs typeface="Times New Roman"/>
                        </a:rPr>
                        <a:t>Finalize plans for duration in 2017-2018</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Calibri"/>
                          <a:cs typeface="Times New Roman"/>
                        </a:rPr>
                        <a:t>Reviewed first model year of Practice Based Coaching as basis for 2017-2018 coaching plan </a:t>
                      </a:r>
                      <a:endParaRPr lang="en-US" sz="900" dirty="0">
                        <a:effectLst/>
                        <a:latin typeface="Calibri"/>
                        <a:ea typeface="Calibri"/>
                        <a:cs typeface="Times New Roman"/>
                      </a:endParaRPr>
                    </a:p>
                    <a:p>
                      <a:pPr>
                        <a:spcAft>
                          <a:spcPts val="0"/>
                        </a:spcAft>
                      </a:pPr>
                      <a:r>
                        <a:rPr lang="en-US" sz="700" dirty="0">
                          <a:effectLst/>
                          <a:latin typeface="Calibri"/>
                          <a:cs typeface="Times New Roman"/>
                        </a:rPr>
                        <a:t>Sleep Literacy Project  continued planning</a:t>
                      </a:r>
                      <a:endParaRPr lang="en-US" sz="900" dirty="0">
                        <a:effectLst/>
                        <a:latin typeface="Calibri"/>
                        <a:cs typeface="Times New Roman"/>
                      </a:endParaRPr>
                    </a:p>
                    <a:p>
                      <a:pPr>
                        <a:spcAft>
                          <a:spcPts val="0"/>
                        </a:spcAft>
                      </a:pPr>
                      <a:r>
                        <a:rPr lang="en-US" sz="700" dirty="0">
                          <a:effectLst/>
                          <a:latin typeface="Calibri"/>
                          <a:cs typeface="Times New Roman"/>
                        </a:rPr>
                        <a:t>Data Dashboard</a:t>
                      </a:r>
                      <a:endParaRPr lang="en-US" sz="900" dirty="0">
                        <a:effectLst/>
                        <a:latin typeface="Calibri"/>
                        <a:cs typeface="Times New Roman"/>
                      </a:endParaRPr>
                    </a:p>
                    <a:p>
                      <a:pPr>
                        <a:spcAft>
                          <a:spcPts val="0"/>
                        </a:spcAft>
                      </a:pPr>
                      <a:r>
                        <a:rPr lang="en-US" sz="700" dirty="0">
                          <a:effectLst/>
                          <a:latin typeface="Calibri"/>
                          <a:cs typeface="Times New Roman"/>
                        </a:rPr>
                        <a:t>Provided ERESA training to governing bodies </a:t>
                      </a:r>
                      <a:endParaRPr lang="en-US" sz="900" dirty="0">
                        <a:effectLst/>
                        <a:latin typeface="Calibri"/>
                        <a:cs typeface="Times New Roman"/>
                      </a:endParaRPr>
                    </a:p>
                    <a:p>
                      <a:pPr marL="0" marR="0">
                        <a:lnSpc>
                          <a:spcPct val="115000"/>
                        </a:lnSpc>
                        <a:spcBef>
                          <a:spcPts val="0"/>
                        </a:spcBef>
                        <a:spcAft>
                          <a:spcPts val="0"/>
                        </a:spcAft>
                      </a:pPr>
                      <a:r>
                        <a:rPr lang="en-US" sz="700" b="1" dirty="0">
                          <a:effectLst/>
                          <a:latin typeface="Calibri"/>
                          <a:ea typeface="Calibri"/>
                          <a:cs typeface="Times New Roman"/>
                        </a:rPr>
                        <a:t> </a:t>
                      </a:r>
                      <a:endParaRPr lang="en-US" sz="900" dirty="0">
                        <a:effectLst/>
                        <a:latin typeface="Calibri"/>
                        <a:ea typeface="Calibri"/>
                        <a:cs typeface="Times New Roman"/>
                      </a:endParaRPr>
                    </a:p>
                    <a:p>
                      <a:pPr marL="0" marR="0">
                        <a:lnSpc>
                          <a:spcPct val="115000"/>
                        </a:lnSpc>
                        <a:spcBef>
                          <a:spcPts val="0"/>
                        </a:spcBef>
                        <a:spcAft>
                          <a:spcPts val="0"/>
                        </a:spcAft>
                      </a:pPr>
                      <a:r>
                        <a:rPr lang="en-US" sz="700" b="1" dirty="0">
                          <a:effectLst/>
                          <a:latin typeface="Calibri"/>
                          <a:ea typeface="Calibri"/>
                          <a:cs typeface="Times New Roman"/>
                        </a:rPr>
                        <a:t>Quarter 4</a:t>
                      </a:r>
                      <a:r>
                        <a:rPr lang="en-US" sz="700" dirty="0">
                          <a:effectLst/>
                          <a:latin typeface="Calibri"/>
                          <a:ea typeface="Calibri"/>
                          <a:cs typeface="Times New Roman"/>
                        </a:rPr>
                        <a:t> – </a:t>
                      </a:r>
                      <a:r>
                        <a:rPr lang="en-US" sz="700" b="1" dirty="0">
                          <a:effectLst/>
                          <a:latin typeface="Calibri"/>
                          <a:ea typeface="Calibri"/>
                          <a:cs typeface="Times New Roman"/>
                        </a:rPr>
                        <a:t>September, 2017</a:t>
                      </a:r>
                      <a:endParaRPr lang="en-US" sz="900" dirty="0">
                        <a:effectLst/>
                        <a:latin typeface="Calibri"/>
                        <a:ea typeface="Calibri"/>
                        <a:cs typeface="Times New Roman"/>
                      </a:endParaRPr>
                    </a:p>
                    <a:p>
                      <a:pPr>
                        <a:spcAft>
                          <a:spcPts val="0"/>
                        </a:spcAft>
                      </a:pPr>
                      <a:r>
                        <a:rPr lang="en-US" sz="700" dirty="0">
                          <a:effectLst/>
                          <a:latin typeface="Calibri"/>
                          <a:cs typeface="Times New Roman"/>
                        </a:rPr>
                        <a:t>Sleep Literacy Project  continued planning</a:t>
                      </a:r>
                      <a:endParaRPr lang="en-US" sz="900" dirty="0">
                        <a:effectLst/>
                        <a:latin typeface="Calibri"/>
                        <a:cs typeface="Times New Roman"/>
                      </a:endParaRPr>
                    </a:p>
                    <a:p>
                      <a:pPr>
                        <a:spcAft>
                          <a:spcPts val="0"/>
                        </a:spcAft>
                      </a:pPr>
                      <a:r>
                        <a:rPr lang="en-US" sz="700" dirty="0">
                          <a:effectLst/>
                          <a:latin typeface="Calibri"/>
                          <a:cs typeface="Times New Roman"/>
                        </a:rPr>
                        <a:t>Welcome Days for softer opening day</a:t>
                      </a:r>
                      <a:endParaRPr lang="en-US" sz="900" dirty="0">
                        <a:effectLst/>
                        <a:latin typeface="Calibri"/>
                        <a:cs typeface="Times New Roman"/>
                      </a:endParaRPr>
                    </a:p>
                    <a:p>
                      <a:pPr>
                        <a:spcAft>
                          <a:spcPts val="0"/>
                        </a:spcAft>
                      </a:pPr>
                      <a:r>
                        <a:rPr lang="en-US" sz="700" dirty="0">
                          <a:effectLst/>
                          <a:latin typeface="Calibri"/>
                          <a:cs typeface="Times New Roman"/>
                        </a:rPr>
                        <a:t>CSEFEL Pyramid Model Training module 3</a:t>
                      </a:r>
                      <a:endParaRPr lang="en-US" sz="900" dirty="0">
                        <a:effectLst/>
                        <a:latin typeface="Calibri"/>
                        <a:cs typeface="Times New Roman"/>
                      </a:endParaRPr>
                    </a:p>
                    <a:p>
                      <a:pPr>
                        <a:spcAft>
                          <a:spcPts val="0"/>
                        </a:spcAft>
                      </a:pPr>
                      <a:r>
                        <a:rPr lang="en-US" sz="700" dirty="0">
                          <a:effectLst/>
                          <a:latin typeface="Calibri"/>
                          <a:cs typeface="Times New Roman"/>
                        </a:rPr>
                        <a:t>Coaching – PBC, PEDALS </a:t>
                      </a:r>
                      <a:endParaRPr lang="en-US" sz="900" dirty="0">
                        <a:effectLst/>
                        <a:latin typeface="Calibri"/>
                        <a:cs typeface="Times New Roman"/>
                      </a:endParaRPr>
                    </a:p>
                    <a:p>
                      <a:pPr>
                        <a:spcAft>
                          <a:spcPts val="0"/>
                        </a:spcAft>
                      </a:pPr>
                      <a:r>
                        <a:rPr lang="en-US" sz="700" dirty="0">
                          <a:effectLst/>
                          <a:latin typeface="Calibri"/>
                          <a:cs typeface="Times New Roman"/>
                        </a:rPr>
                        <a:t>Planning to do CLASS and PQA in 2017-2018,</a:t>
                      </a:r>
                      <a:endParaRPr lang="en-US" sz="900" dirty="0">
                        <a:effectLst/>
                        <a:latin typeface="Calibri"/>
                        <a:cs typeface="Times New Roman"/>
                      </a:endParaRPr>
                    </a:p>
                    <a:p>
                      <a:pPr>
                        <a:spcAft>
                          <a:spcPts val="0"/>
                        </a:spcAft>
                      </a:pPr>
                      <a:r>
                        <a:rPr lang="en-US" sz="700" dirty="0">
                          <a:effectLst/>
                          <a:latin typeface="Calibri"/>
                          <a:cs typeface="Times New Roman"/>
                        </a:rPr>
                        <a:t>Planning </a:t>
                      </a:r>
                      <a:r>
                        <a:rPr lang="en-US" sz="700" dirty="0" err="1">
                          <a:effectLst/>
                          <a:latin typeface="Calibri"/>
                          <a:cs typeface="Times New Roman"/>
                        </a:rPr>
                        <a:t>HighScope</a:t>
                      </a:r>
                      <a:r>
                        <a:rPr lang="en-US" sz="700" dirty="0">
                          <a:effectLst/>
                          <a:latin typeface="Calibri"/>
                          <a:cs typeface="Times New Roman"/>
                        </a:rPr>
                        <a:t> training </a:t>
                      </a:r>
                      <a:endParaRPr lang="en-US" sz="900" dirty="0">
                        <a:effectLst/>
                        <a:latin typeface="Calibri"/>
                        <a:cs typeface="Times New Roman"/>
                      </a:endParaRPr>
                    </a:p>
                  </a:txBody>
                  <a:tcPr marL="57885" marR="57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714">
                <a:tc>
                  <a:txBody>
                    <a:bodyPr/>
                    <a:lstStyle/>
                    <a:p>
                      <a:pPr marL="0" marR="0">
                        <a:lnSpc>
                          <a:spcPct val="115000"/>
                        </a:lnSpc>
                        <a:spcBef>
                          <a:spcPts val="0"/>
                        </a:spcBef>
                        <a:spcAft>
                          <a:spcPts val="0"/>
                        </a:spcAft>
                      </a:pPr>
                      <a:r>
                        <a:rPr lang="en-US" sz="700" b="1" i="1" dirty="0">
                          <a:effectLst/>
                          <a:latin typeface="Calibri"/>
                          <a:ea typeface="Calibri"/>
                          <a:cs typeface="Times New Roman"/>
                        </a:rPr>
                        <a:t>Describe issues to track</a:t>
                      </a:r>
                      <a:endParaRPr lang="en-US" sz="900" dirty="0">
                        <a:effectLst/>
                        <a:latin typeface="Calibri"/>
                        <a:ea typeface="Calibri"/>
                        <a:cs typeface="Times New Roman"/>
                      </a:endParaRPr>
                    </a:p>
                    <a:p>
                      <a:pPr marL="0" marR="0">
                        <a:lnSpc>
                          <a:spcPct val="115000"/>
                        </a:lnSpc>
                        <a:spcBef>
                          <a:spcPts val="0"/>
                        </a:spcBef>
                        <a:spcAft>
                          <a:spcPts val="0"/>
                        </a:spcAft>
                      </a:pPr>
                      <a:r>
                        <a:rPr lang="en-US" sz="700" b="1" dirty="0">
                          <a:effectLst/>
                          <a:latin typeface="Calibri"/>
                          <a:ea typeface="Calibri"/>
                          <a:cs typeface="Times New Roman"/>
                        </a:rPr>
                        <a:t>Quarter 1-  </a:t>
                      </a:r>
                      <a:r>
                        <a:rPr lang="en-US" sz="700" dirty="0">
                          <a:effectLst/>
                          <a:latin typeface="Calibri"/>
                          <a:ea typeface="Calibri"/>
                          <a:cs typeface="Times New Roman"/>
                        </a:rPr>
                        <a:t>Enrollment; social and emotional development</a:t>
                      </a:r>
                      <a:endParaRPr lang="en-US" sz="900" dirty="0">
                        <a:effectLst/>
                        <a:latin typeface="Calibri"/>
                        <a:ea typeface="Calibri"/>
                        <a:cs typeface="Times New Roman"/>
                      </a:endParaRPr>
                    </a:p>
                    <a:p>
                      <a:pPr marL="0" marR="0">
                        <a:lnSpc>
                          <a:spcPct val="115000"/>
                        </a:lnSpc>
                        <a:spcBef>
                          <a:spcPts val="0"/>
                        </a:spcBef>
                        <a:spcAft>
                          <a:spcPts val="0"/>
                        </a:spcAft>
                      </a:pPr>
                      <a:r>
                        <a:rPr lang="en-US" sz="700" b="1" dirty="0">
                          <a:effectLst/>
                          <a:latin typeface="Calibri"/>
                          <a:ea typeface="Calibri"/>
                          <a:cs typeface="Times New Roman"/>
                        </a:rPr>
                        <a:t>Quarter 2</a:t>
                      </a:r>
                      <a:r>
                        <a:rPr lang="en-US" sz="700" dirty="0">
                          <a:effectLst/>
                          <a:latin typeface="Calibri"/>
                          <a:ea typeface="Calibri"/>
                          <a:cs typeface="Times New Roman"/>
                        </a:rPr>
                        <a:t>- Enrollment; social and emotional development</a:t>
                      </a:r>
                      <a:endParaRPr lang="en-US" sz="900" dirty="0">
                        <a:effectLst/>
                        <a:latin typeface="Calibri"/>
                        <a:ea typeface="Calibri"/>
                        <a:cs typeface="Times New Roman"/>
                      </a:endParaRPr>
                    </a:p>
                    <a:p>
                      <a:pPr marL="0" marR="0">
                        <a:lnSpc>
                          <a:spcPct val="115000"/>
                        </a:lnSpc>
                        <a:spcBef>
                          <a:spcPts val="0"/>
                        </a:spcBef>
                        <a:spcAft>
                          <a:spcPts val="0"/>
                        </a:spcAft>
                      </a:pPr>
                      <a:r>
                        <a:rPr lang="en-US" sz="700" b="1" dirty="0">
                          <a:effectLst/>
                          <a:latin typeface="Calibri"/>
                          <a:ea typeface="Calibri"/>
                          <a:cs typeface="Times New Roman"/>
                        </a:rPr>
                        <a:t>Quarter 3</a:t>
                      </a:r>
                      <a:r>
                        <a:rPr lang="en-US" sz="700" dirty="0">
                          <a:effectLst/>
                          <a:latin typeface="Calibri"/>
                          <a:ea typeface="Calibri"/>
                          <a:cs typeface="Times New Roman"/>
                        </a:rPr>
                        <a:t>- Enrollment; social and emotional development</a:t>
                      </a:r>
                      <a:endParaRPr lang="en-US" sz="900" dirty="0">
                        <a:effectLst/>
                        <a:latin typeface="Calibri"/>
                        <a:ea typeface="Calibri"/>
                        <a:cs typeface="Times New Roman"/>
                      </a:endParaRPr>
                    </a:p>
                    <a:p>
                      <a:pPr marL="0" marR="0">
                        <a:lnSpc>
                          <a:spcPct val="115000"/>
                        </a:lnSpc>
                        <a:spcBef>
                          <a:spcPts val="0"/>
                        </a:spcBef>
                        <a:spcAft>
                          <a:spcPts val="0"/>
                        </a:spcAft>
                      </a:pPr>
                      <a:r>
                        <a:rPr lang="en-US" sz="700" b="1" dirty="0">
                          <a:effectLst/>
                          <a:latin typeface="Calibri"/>
                          <a:ea typeface="Calibri"/>
                          <a:cs typeface="Times New Roman"/>
                        </a:rPr>
                        <a:t>Quarter 4</a:t>
                      </a:r>
                      <a:r>
                        <a:rPr lang="en-US" sz="700" dirty="0">
                          <a:effectLst/>
                          <a:latin typeface="Calibri"/>
                          <a:ea typeface="Calibri"/>
                          <a:cs typeface="Times New Roman"/>
                        </a:rPr>
                        <a:t>- Enrollment; social and emotional development</a:t>
                      </a:r>
                      <a:endParaRPr lang="en-US" sz="900" dirty="0">
                        <a:effectLst/>
                        <a:latin typeface="Calibri"/>
                        <a:ea typeface="Calibri"/>
                        <a:cs typeface="Times New Roman"/>
                      </a:endParaRPr>
                    </a:p>
                  </a:txBody>
                  <a:tcPr marL="57885" marR="57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pPr>
                      <a:r>
                        <a:rPr lang="en-US" sz="700" b="1" i="1" dirty="0">
                          <a:effectLst/>
                          <a:latin typeface="Calibri"/>
                          <a:ea typeface="Calibri"/>
                          <a:cs typeface="Times New Roman"/>
                        </a:rPr>
                        <a:t>Summary Referrals to Self-Assessment Team –</a:t>
                      </a:r>
                      <a:r>
                        <a:rPr lang="en-US" sz="700" dirty="0">
                          <a:effectLst/>
                          <a:latin typeface="Calibri"/>
                          <a:ea typeface="Calibri"/>
                          <a:cs typeface="Times New Roman"/>
                        </a:rPr>
                        <a:t>Consideration should be given to slot reduction and increasing duration.</a:t>
                      </a:r>
                      <a:r>
                        <a:rPr lang="en-US" sz="700" b="1" i="1" dirty="0">
                          <a:effectLst/>
                          <a:latin typeface="Calibri"/>
                          <a:ea typeface="Calibri"/>
                          <a:cs typeface="Times New Roman"/>
                        </a:rPr>
                        <a:t> </a:t>
                      </a:r>
                      <a:endParaRPr lang="en-US" sz="900" dirty="0">
                        <a:effectLst/>
                        <a:latin typeface="Calibri"/>
                        <a:ea typeface="Calibri"/>
                        <a:cs typeface="Times New Roman"/>
                      </a:endParaRPr>
                    </a:p>
                    <a:p>
                      <a:pPr marL="228600" marR="0" indent="-228600">
                        <a:lnSpc>
                          <a:spcPct val="115000"/>
                        </a:lnSpc>
                        <a:spcBef>
                          <a:spcPts val="0"/>
                        </a:spcBef>
                        <a:spcAft>
                          <a:spcPts val="0"/>
                        </a:spcAft>
                      </a:pPr>
                      <a:r>
                        <a:rPr lang="en-US" sz="700" b="1" i="1" dirty="0">
                          <a:solidFill>
                            <a:srgbClr val="FF0000"/>
                          </a:solidFill>
                          <a:effectLst/>
                          <a:latin typeface="Calibri"/>
                          <a:ea typeface="Calibri"/>
                          <a:cs typeface="Times New Roman"/>
                        </a:rPr>
                        <a:t> </a:t>
                      </a:r>
                      <a:endParaRPr lang="en-US" sz="900" dirty="0">
                        <a:effectLst/>
                        <a:latin typeface="Calibri"/>
                        <a:ea typeface="Calibri"/>
                        <a:cs typeface="Times New Roman"/>
                      </a:endParaRPr>
                    </a:p>
                    <a:p>
                      <a:pPr marL="0" marR="0">
                        <a:lnSpc>
                          <a:spcPct val="115000"/>
                        </a:lnSpc>
                        <a:spcBef>
                          <a:spcPts val="0"/>
                        </a:spcBef>
                        <a:spcAft>
                          <a:spcPts val="0"/>
                        </a:spcAft>
                      </a:pPr>
                      <a:r>
                        <a:rPr lang="en-US" sz="700" b="1" i="1" dirty="0">
                          <a:effectLst/>
                          <a:latin typeface="Calibri"/>
                          <a:ea typeface="Calibri"/>
                          <a:cs typeface="Times New Roman"/>
                        </a:rPr>
                        <a:t> </a:t>
                      </a:r>
                      <a:endParaRPr lang="en-US" sz="900" dirty="0">
                        <a:effectLst/>
                        <a:latin typeface="Calibri"/>
                        <a:ea typeface="Calibri"/>
                        <a:cs typeface="Times New Roman"/>
                      </a:endParaRPr>
                    </a:p>
                  </a:txBody>
                  <a:tcPr marL="57885" marR="57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bwMode="auto">
          <a:xfrm>
            <a:off x="1219200" y="1066800"/>
            <a:ext cx="7239000" cy="609600"/>
          </a:xfrm>
        </p:spPr>
        <p:txBody>
          <a:bodyPr vert="horz" wrap="square" lIns="91440" tIns="45720" rIns="91440" bIns="45720" numCol="1" anchorCtr="0" compatLnSpc="1">
            <a:prstTxWarp prst="textNoShape">
              <a:avLst/>
            </a:prstTxWarp>
            <a:normAutofit fontScale="90000"/>
          </a:bodyPr>
          <a:lstStyle/>
          <a:p>
            <a:pPr eaLnBrk="1" hangingPunct="1">
              <a:defRPr/>
            </a:pPr>
            <a:r>
              <a:rPr lang="en-US" sz="2400" b="1" i="1" dirty="0">
                <a:solidFill>
                  <a:schemeClr val="bg2"/>
                </a:solidFill>
                <a:effectLst>
                  <a:outerShdw blurRad="38100" dist="38100" dir="2700000" algn="tl">
                    <a:srgbClr val="000000">
                      <a:alpha val="43137"/>
                    </a:srgbClr>
                  </a:outerShdw>
                </a:effectLst>
              </a:rPr>
              <a:t>Communications &amp; Community Engagement </a:t>
            </a:r>
            <a:br>
              <a:rPr lang="en-US" sz="2400" b="1" i="1" dirty="0">
                <a:solidFill>
                  <a:schemeClr val="bg2"/>
                </a:solidFill>
                <a:effectLst>
                  <a:outerShdw blurRad="38100" dist="38100" dir="2700000" algn="tl">
                    <a:srgbClr val="000000">
                      <a:alpha val="43137"/>
                    </a:srgbClr>
                  </a:outerShdw>
                </a:effectLst>
              </a:rPr>
            </a:br>
            <a:r>
              <a:rPr lang="en-US" sz="2400" b="1" i="1" dirty="0">
                <a:solidFill>
                  <a:schemeClr val="bg2"/>
                </a:solidFill>
                <a:effectLst>
                  <a:outerShdw blurRad="38100" dist="38100" dir="2700000" algn="tl">
                    <a:srgbClr val="000000">
                      <a:alpha val="43137"/>
                    </a:srgbClr>
                  </a:outerShdw>
                </a:effectLst>
              </a:rPr>
              <a:t>     2016-2017 Self-Assessment – </a:t>
            </a:r>
            <a:r>
              <a:rPr lang="en-US" sz="1400" b="1" i="1" dirty="0">
                <a:solidFill>
                  <a:schemeClr val="bg2"/>
                </a:solidFill>
                <a:effectLst>
                  <a:outerShdw blurRad="38100" dist="38100" dir="2700000" algn="tl">
                    <a:srgbClr val="000000">
                      <a:alpha val="43137"/>
                    </a:srgbClr>
                  </a:outerShdw>
                </a:effectLst>
              </a:rPr>
              <a:t>responsible committee Operations</a:t>
            </a:r>
            <a:br>
              <a:rPr lang="en-US" sz="1400" b="1" i="1" dirty="0">
                <a:solidFill>
                  <a:schemeClr val="bg2"/>
                </a:solidFill>
                <a:effectLst>
                  <a:outerShdw blurRad="38100" dist="38100" dir="2700000" algn="tl">
                    <a:srgbClr val="000000">
                      <a:alpha val="43137"/>
                    </a:srgbClr>
                  </a:outerShdw>
                </a:effectLst>
              </a:rPr>
            </a:br>
            <a:r>
              <a:rPr lang="en-US" sz="2400" b="1" i="1" dirty="0">
                <a:solidFill>
                  <a:schemeClr val="bg2"/>
                </a:solidFill>
                <a:effectLst>
                  <a:outerShdw blurRad="38100" dist="38100" dir="2700000" algn="tl">
                    <a:srgbClr val="000000">
                      <a:alpha val="43137"/>
                    </a:srgbClr>
                  </a:outerShdw>
                </a:effectLst>
              </a:rPr>
              <a:t>    </a:t>
            </a:r>
            <a:br>
              <a:rPr lang="en-US" sz="2400" b="1" i="1" dirty="0">
                <a:solidFill>
                  <a:schemeClr val="bg2"/>
                </a:solidFill>
                <a:effectLst>
                  <a:outerShdw blurRad="38100" dist="38100" dir="2700000" algn="tl">
                    <a:srgbClr val="000000">
                      <a:alpha val="43137"/>
                    </a:srgbClr>
                  </a:outerShdw>
                </a:effectLst>
              </a:rPr>
            </a:br>
            <a:endParaRPr lang="en-US" sz="2400" b="1" i="1" dirty="0" smtClean="0">
              <a:solidFill>
                <a:schemeClr val="bg2"/>
              </a:solidFill>
              <a:effectLst>
                <a:outerShdw blurRad="38100" dist="38100" dir="2700000" algn="tl">
                  <a:srgbClr val="000000">
                    <a:alpha val="43137"/>
                  </a:srgbClr>
                </a:outerShdw>
              </a:effectLst>
            </a:endParaRPr>
          </a:p>
        </p:txBody>
      </p:sp>
      <p:pic>
        <p:nvPicPr>
          <p:cNvPr id="25603"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  </a:t>
            </a:r>
          </a:p>
        </p:txBody>
      </p:sp>
      <p:pic>
        <p:nvPicPr>
          <p:cNvPr id="25607"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844824060"/>
              </p:ext>
            </p:extLst>
          </p:nvPr>
        </p:nvGraphicFramePr>
        <p:xfrm>
          <a:off x="1600200" y="1524000"/>
          <a:ext cx="6248400" cy="4859991"/>
        </p:xfrm>
        <a:graphic>
          <a:graphicData uri="http://schemas.openxmlformats.org/drawingml/2006/table">
            <a:tbl>
              <a:tblPr firstRow="1" firstCol="1" bandRow="1"/>
              <a:tblGrid>
                <a:gridCol w="2907388"/>
                <a:gridCol w="3341012"/>
              </a:tblGrid>
              <a:tr h="4155194">
                <a:tc>
                  <a:txBody>
                    <a:bodyPr/>
                    <a:lstStyle/>
                    <a:p>
                      <a:pPr marL="0" marR="0">
                        <a:lnSpc>
                          <a:spcPct val="115000"/>
                        </a:lnSpc>
                        <a:spcBef>
                          <a:spcPts val="0"/>
                        </a:spcBef>
                        <a:spcAft>
                          <a:spcPts val="0"/>
                        </a:spcAft>
                      </a:pPr>
                      <a:r>
                        <a:rPr lang="en-US" sz="800" b="1" i="1" dirty="0" smtClean="0">
                          <a:effectLst/>
                          <a:latin typeface="Calibri"/>
                          <a:ea typeface="Calibri"/>
                          <a:cs typeface="Times New Roman"/>
                        </a:rPr>
                        <a:t>What data did you look at to determine progress?  When did you review the data?  How frequently? </a:t>
                      </a:r>
                      <a:endParaRPr lang="en-US" sz="1000" dirty="0" smtClean="0">
                        <a:effectLst/>
                        <a:latin typeface="Calibri"/>
                        <a:ea typeface="Calibri"/>
                        <a:cs typeface="Times New Roman"/>
                      </a:endParaRPr>
                    </a:p>
                    <a:p>
                      <a:pPr>
                        <a:spcAft>
                          <a:spcPts val="0"/>
                        </a:spcAft>
                      </a:pPr>
                      <a:r>
                        <a:rPr lang="en-US" sz="800" b="1" i="1" dirty="0" smtClean="0">
                          <a:effectLst/>
                          <a:latin typeface="Calibri"/>
                          <a:cs typeface="Times New Roman"/>
                        </a:rPr>
                        <a:t>Quarter 1 - November, 2016 </a:t>
                      </a:r>
                      <a:endParaRPr lang="en-US" sz="1000" dirty="0" smtClean="0">
                        <a:effectLst/>
                        <a:latin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ERSEA</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Volunteer hours</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Non-Federal Share</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Family Partnership</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Family Engagement Activities &amp; Outcomes</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 </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b="1" i="1" dirty="0" smtClean="0">
                          <a:effectLst/>
                          <a:latin typeface="Calibri"/>
                          <a:ea typeface="Calibri"/>
                          <a:cs typeface="Times New Roman"/>
                        </a:rPr>
                        <a:t>Quarter 2 - March, 2017 </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ERSEA</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 </a:t>
                      </a:r>
                      <a:endParaRPr lang="en-US" sz="1000" dirty="0" smtClean="0">
                        <a:effectLst/>
                        <a:latin typeface="Calibri"/>
                        <a:ea typeface="Calibri"/>
                        <a:cs typeface="Times New Roman"/>
                      </a:endParaRPr>
                    </a:p>
                    <a:p>
                      <a:pPr>
                        <a:spcAft>
                          <a:spcPts val="0"/>
                        </a:spcAft>
                      </a:pPr>
                      <a:r>
                        <a:rPr lang="en-US" sz="800" b="1" i="1" dirty="0" smtClean="0">
                          <a:effectLst/>
                          <a:latin typeface="Calibri"/>
                          <a:cs typeface="Times New Roman"/>
                        </a:rPr>
                        <a:t>Quarter 3 - June, 2017 </a:t>
                      </a:r>
                      <a:endParaRPr lang="en-US" sz="1000" dirty="0" smtClean="0">
                        <a:effectLst/>
                        <a:latin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ERSEA</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Family Partnership </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YMCA Collaboration</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b="1" dirty="0" smtClean="0">
                          <a:effectLst/>
                          <a:latin typeface="Calibri"/>
                          <a:ea typeface="Calibri"/>
                          <a:cs typeface="Times New Roman"/>
                        </a:rPr>
                        <a:t> </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b="1" dirty="0" smtClean="0">
                          <a:effectLst/>
                          <a:latin typeface="Calibri"/>
                          <a:ea typeface="Calibri"/>
                          <a:cs typeface="Times New Roman"/>
                        </a:rPr>
                        <a:t>Quarter 4</a:t>
                      </a:r>
                      <a:r>
                        <a:rPr lang="en-US" sz="800" dirty="0" smtClean="0">
                          <a:effectLst/>
                          <a:latin typeface="Calibri"/>
                          <a:ea typeface="Calibri"/>
                          <a:cs typeface="Times New Roman"/>
                        </a:rPr>
                        <a:t> – </a:t>
                      </a:r>
                      <a:r>
                        <a:rPr lang="en-US" sz="800" b="1" dirty="0" smtClean="0">
                          <a:effectLst/>
                          <a:latin typeface="Calibri"/>
                          <a:ea typeface="Calibri"/>
                          <a:cs typeface="Times New Roman"/>
                        </a:rPr>
                        <a:t>September, 2017</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ERSEA</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YMCA Collaboration</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Family Engagement Activities &amp; Outcomes</a:t>
                      </a:r>
                      <a:endParaRPr lang="en-US" sz="1000" dirty="0" smtClean="0">
                        <a:effectLst/>
                        <a:latin typeface="Calibri"/>
                        <a:ea typeface="Calibri"/>
                        <a:cs typeface="Times New Roman"/>
                      </a:endParaRPr>
                    </a:p>
                    <a:p>
                      <a:pPr marL="0" marR="0">
                        <a:lnSpc>
                          <a:spcPct val="115000"/>
                        </a:lnSpc>
                        <a:spcBef>
                          <a:spcPts val="0"/>
                        </a:spcBef>
                        <a:spcAft>
                          <a:spcPts val="0"/>
                        </a:spcAft>
                      </a:pPr>
                      <a:r>
                        <a:rPr lang="en-US" sz="1000" dirty="0" smtClean="0">
                          <a:effectLst/>
                          <a:latin typeface="Calibri"/>
                          <a:ea typeface="Calibri"/>
                          <a:cs typeface="Times New Roman"/>
                        </a:rPr>
                        <a:t> </a:t>
                      </a:r>
                      <a:endParaRPr lang="en-US" sz="1000" dirty="0">
                        <a:effectLst/>
                        <a:latin typeface="Calibri"/>
                        <a:ea typeface="Calibri"/>
                        <a:cs typeface="Times New Roman"/>
                      </a:endParaRPr>
                    </a:p>
                  </a:txBody>
                  <a:tcPr marL="65304" marR="65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effectLst/>
                          <a:latin typeface="Calibri"/>
                          <a:ea typeface="Calibri"/>
                          <a:cs typeface="Times New Roman"/>
                        </a:rPr>
                        <a:t>Describe your progress</a:t>
                      </a:r>
                      <a:endParaRPr lang="en-US" sz="10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1- </a:t>
                      </a:r>
                      <a:r>
                        <a:rPr lang="en-US" sz="800" b="1" i="1" dirty="0">
                          <a:effectLst/>
                          <a:latin typeface="Calibri"/>
                          <a:ea typeface="Calibri"/>
                          <a:cs typeface="Times New Roman"/>
                        </a:rPr>
                        <a:t>November, 2016</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Provided </a:t>
                      </a:r>
                      <a:r>
                        <a:rPr lang="en-US" sz="800" dirty="0" err="1">
                          <a:effectLst/>
                          <a:latin typeface="Calibri"/>
                          <a:ea typeface="Calibri"/>
                          <a:cs typeface="Times New Roman"/>
                        </a:rPr>
                        <a:t>ChildPlus</a:t>
                      </a:r>
                      <a:r>
                        <a:rPr lang="en-US" sz="800" dirty="0">
                          <a:effectLst/>
                          <a:latin typeface="Calibri"/>
                          <a:ea typeface="Calibri"/>
                          <a:cs typeface="Times New Roman"/>
                        </a:rPr>
                        <a:t> training </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Buddy Benches –installed, training </a:t>
                      </a:r>
                      <a:endParaRPr lang="en-US" sz="10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2- </a:t>
                      </a:r>
                      <a:r>
                        <a:rPr lang="en-US" sz="800" b="1" i="1" dirty="0">
                          <a:effectLst/>
                          <a:latin typeface="Calibri"/>
                          <a:ea typeface="Calibri"/>
                          <a:cs typeface="Times New Roman"/>
                        </a:rPr>
                        <a:t>March, 2017</a:t>
                      </a:r>
                      <a:endParaRPr lang="en-US" sz="1000" dirty="0">
                        <a:effectLst/>
                        <a:latin typeface="Calibri"/>
                        <a:ea typeface="Calibri"/>
                        <a:cs typeface="Times New Roman"/>
                      </a:endParaRPr>
                    </a:p>
                    <a:p>
                      <a:pPr>
                        <a:spcAft>
                          <a:spcPts val="0"/>
                        </a:spcAft>
                      </a:pPr>
                      <a:r>
                        <a:rPr lang="en-US" sz="800" dirty="0">
                          <a:effectLst/>
                          <a:latin typeface="Calibri"/>
                          <a:cs typeface="Times New Roman"/>
                        </a:rPr>
                        <a:t>Wyoming Foundation Cultural Grant (music and </a:t>
                      </a:r>
                      <a:r>
                        <a:rPr lang="en-US" sz="800" dirty="0" err="1">
                          <a:effectLst/>
                          <a:latin typeface="Calibri"/>
                          <a:cs typeface="Times New Roman"/>
                        </a:rPr>
                        <a:t>Zoomobile</a:t>
                      </a:r>
                      <a:r>
                        <a:rPr lang="en-US" sz="800" dirty="0">
                          <a:effectLst/>
                          <a:latin typeface="Calibri"/>
                          <a:cs typeface="Times New Roman"/>
                        </a:rPr>
                        <a:t>)</a:t>
                      </a:r>
                      <a:endParaRPr lang="en-US" sz="1000" dirty="0">
                        <a:effectLst/>
                        <a:latin typeface="Calibri"/>
                        <a:cs typeface="Times New Roman"/>
                      </a:endParaRPr>
                    </a:p>
                    <a:p>
                      <a:pPr>
                        <a:spcAft>
                          <a:spcPts val="0"/>
                        </a:spcAft>
                      </a:pPr>
                      <a:r>
                        <a:rPr lang="en-US" sz="800" dirty="0">
                          <a:effectLst/>
                          <a:latin typeface="Calibri"/>
                          <a:cs typeface="Times New Roman"/>
                        </a:rPr>
                        <a:t>Family Wellness Project (Mental Health Consultant) grant from the </a:t>
                      </a:r>
                      <a:r>
                        <a:rPr lang="en-US" sz="800" dirty="0" smtClean="0">
                          <a:effectLst/>
                          <a:latin typeface="Calibri"/>
                          <a:cs typeface="Times New Roman"/>
                        </a:rPr>
                        <a:t>HFCWNY</a:t>
                      </a:r>
                      <a:endParaRPr lang="en-US" sz="1000" dirty="0">
                        <a:effectLst/>
                        <a:latin typeface="Calibri"/>
                        <a:cs typeface="Times New Roman"/>
                      </a:endParaRPr>
                    </a:p>
                    <a:p>
                      <a:pPr>
                        <a:spcAft>
                          <a:spcPts val="0"/>
                        </a:spcAft>
                      </a:pPr>
                      <a:r>
                        <a:rPr lang="en-US" sz="800" dirty="0">
                          <a:effectLst/>
                          <a:latin typeface="Calibri"/>
                          <a:cs typeface="Times New Roman"/>
                        </a:rPr>
                        <a:t>UCLA Health Care Institute – accepted into program </a:t>
                      </a:r>
                      <a:endParaRPr lang="en-US" sz="1000" dirty="0">
                        <a:effectLst/>
                        <a:latin typeface="Calibri"/>
                        <a:cs typeface="Times New Roman"/>
                      </a:endParaRPr>
                    </a:p>
                    <a:p>
                      <a:pPr>
                        <a:spcAft>
                          <a:spcPts val="0"/>
                        </a:spcAft>
                      </a:pPr>
                      <a:r>
                        <a:rPr lang="en-US" sz="800" dirty="0">
                          <a:effectLst/>
                          <a:latin typeface="Calibri"/>
                          <a:cs typeface="Times New Roman"/>
                        </a:rPr>
                        <a:t> </a:t>
                      </a:r>
                      <a:endParaRPr lang="en-US" sz="1000" dirty="0">
                        <a:effectLst/>
                        <a:latin typeface="Calibri"/>
                        <a:cs typeface="Times New Roman"/>
                      </a:endParaRPr>
                    </a:p>
                    <a:p>
                      <a:pPr>
                        <a:spcAft>
                          <a:spcPts val="0"/>
                        </a:spcAft>
                      </a:pPr>
                      <a:r>
                        <a:rPr lang="en-US" sz="800" b="1" dirty="0">
                          <a:effectLst/>
                          <a:latin typeface="Calibri"/>
                          <a:cs typeface="Times New Roman"/>
                        </a:rPr>
                        <a:t>Quarter 3</a:t>
                      </a:r>
                      <a:r>
                        <a:rPr lang="en-US" sz="800" dirty="0">
                          <a:effectLst/>
                          <a:latin typeface="Calibri"/>
                          <a:cs typeface="Times New Roman"/>
                        </a:rPr>
                        <a:t>- </a:t>
                      </a:r>
                      <a:r>
                        <a:rPr lang="en-US" sz="800" b="1" i="1" dirty="0">
                          <a:effectLst/>
                          <a:latin typeface="Calibri"/>
                          <a:cs typeface="Times New Roman"/>
                        </a:rPr>
                        <a:t>June, 2017 </a:t>
                      </a:r>
                      <a:endParaRPr lang="en-US" sz="1000" dirty="0">
                        <a:effectLst/>
                        <a:latin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Media Events (newspapers, radio, banner displays, table cover – 37+ events</a:t>
                      </a:r>
                      <a:endParaRPr lang="en-US" sz="1000" dirty="0">
                        <a:effectLst/>
                        <a:latin typeface="Calibri"/>
                        <a:ea typeface="Calibri"/>
                        <a:cs typeface="Times New Roman"/>
                      </a:endParaRPr>
                    </a:p>
                    <a:p>
                      <a:pPr>
                        <a:spcAft>
                          <a:spcPts val="0"/>
                        </a:spcAft>
                      </a:pPr>
                      <a:r>
                        <a:rPr lang="en-US" sz="800" dirty="0">
                          <a:effectLst/>
                          <a:latin typeface="Calibri"/>
                          <a:cs typeface="Times New Roman"/>
                        </a:rPr>
                        <a:t>Social (picnics, fairs, info nights, dinners) - 43 events</a:t>
                      </a:r>
                      <a:endParaRPr lang="en-US" sz="1000" dirty="0">
                        <a:effectLst/>
                        <a:latin typeface="Calibri"/>
                        <a:cs typeface="Times New Roman"/>
                      </a:endParaRPr>
                    </a:p>
                    <a:p>
                      <a:pPr>
                        <a:spcAft>
                          <a:spcPts val="0"/>
                        </a:spcAft>
                      </a:pPr>
                      <a:r>
                        <a:rPr lang="en-US" sz="800" dirty="0">
                          <a:effectLst/>
                          <a:latin typeface="Calibri"/>
                          <a:cs typeface="Times New Roman"/>
                        </a:rPr>
                        <a:t>Informational (applications/brochures placed) – 80+ locations  </a:t>
                      </a:r>
                      <a:endParaRPr lang="en-US" sz="1000" dirty="0">
                        <a:effectLst/>
                        <a:latin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Facebook activity &amp; recruitment posts – 119 posts with a reach of 23,054 subscribers (was 42 posts with a reach of 11,943  in 2016)</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Update agency website </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Plan to upgrade technology – high speed internet &amp; new VOIP phone system (e-rate) </a:t>
                      </a:r>
                      <a:endParaRPr lang="en-US" sz="10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4</a:t>
                      </a:r>
                      <a:r>
                        <a:rPr lang="en-US" sz="800" dirty="0">
                          <a:effectLst/>
                          <a:latin typeface="Calibri"/>
                          <a:ea typeface="Calibri"/>
                          <a:cs typeface="Times New Roman"/>
                        </a:rPr>
                        <a:t>-</a:t>
                      </a:r>
                      <a:r>
                        <a:rPr lang="en-US" sz="800" b="1" dirty="0">
                          <a:effectLst/>
                          <a:latin typeface="Calibri"/>
                          <a:ea typeface="Calibri"/>
                          <a:cs typeface="Times New Roman"/>
                        </a:rPr>
                        <a:t> September, 2017</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Plan to begin Twitter</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Update agency website </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Funding has been diversified</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Provided </a:t>
                      </a:r>
                      <a:r>
                        <a:rPr lang="en-US" sz="800" dirty="0" err="1">
                          <a:effectLst/>
                          <a:latin typeface="Calibri"/>
                          <a:ea typeface="Calibri"/>
                          <a:cs typeface="Times New Roman"/>
                        </a:rPr>
                        <a:t>ChildPlus</a:t>
                      </a:r>
                      <a:r>
                        <a:rPr lang="en-US" sz="800" dirty="0">
                          <a:effectLst/>
                          <a:latin typeface="Calibri"/>
                          <a:ea typeface="Calibri"/>
                          <a:cs typeface="Times New Roman"/>
                        </a:rPr>
                        <a:t> </a:t>
                      </a:r>
                      <a:r>
                        <a:rPr lang="en-US" sz="800" dirty="0" smtClean="0">
                          <a:effectLst/>
                          <a:latin typeface="Calibri"/>
                          <a:ea typeface="Calibri"/>
                          <a:cs typeface="Times New Roman"/>
                        </a:rPr>
                        <a:t> training </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Applying to UCLA for Building Healthy Communities project which involves community partners</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Received PEDALS funding</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Will receive funding for sleep literacy research project</a:t>
                      </a:r>
                      <a:endParaRPr lang="en-US" sz="10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Family Engagement Activities &amp; Outcomes</a:t>
                      </a:r>
                      <a:endParaRPr lang="en-US" sz="1000" dirty="0">
                        <a:effectLst/>
                        <a:latin typeface="Calibri"/>
                        <a:ea typeface="Calibri"/>
                        <a:cs typeface="Times New Roman"/>
                      </a:endParaRPr>
                    </a:p>
                  </a:txBody>
                  <a:tcPr marL="65304" marR="65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797">
                <a:tc>
                  <a:txBody>
                    <a:bodyPr/>
                    <a:lstStyle/>
                    <a:p>
                      <a:pPr marL="0" marR="0">
                        <a:lnSpc>
                          <a:spcPct val="115000"/>
                        </a:lnSpc>
                        <a:spcBef>
                          <a:spcPts val="0"/>
                        </a:spcBef>
                        <a:spcAft>
                          <a:spcPts val="0"/>
                        </a:spcAft>
                      </a:pPr>
                      <a:r>
                        <a:rPr lang="en-US" sz="800" b="1" i="1" dirty="0">
                          <a:effectLst/>
                          <a:latin typeface="Calibri"/>
                          <a:ea typeface="Calibri"/>
                          <a:cs typeface="Times New Roman"/>
                        </a:rPr>
                        <a:t>Describe issue to track</a:t>
                      </a:r>
                      <a:endParaRPr lang="en-US" sz="10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1-  </a:t>
                      </a:r>
                      <a:r>
                        <a:rPr lang="en-US" sz="800" dirty="0">
                          <a:effectLst/>
                          <a:latin typeface="Calibri"/>
                          <a:ea typeface="Calibri"/>
                          <a:cs typeface="Times New Roman"/>
                        </a:rPr>
                        <a:t>Parent participation</a:t>
                      </a:r>
                      <a:endParaRPr lang="en-US" sz="10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2</a:t>
                      </a:r>
                      <a:r>
                        <a:rPr lang="en-US" sz="800" dirty="0">
                          <a:effectLst/>
                          <a:latin typeface="Calibri"/>
                          <a:ea typeface="Calibri"/>
                          <a:cs typeface="Times New Roman"/>
                        </a:rPr>
                        <a:t>- Parent participation</a:t>
                      </a:r>
                      <a:endParaRPr lang="en-US" sz="10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3</a:t>
                      </a:r>
                      <a:r>
                        <a:rPr lang="en-US" sz="800" dirty="0">
                          <a:effectLst/>
                          <a:latin typeface="Calibri"/>
                          <a:ea typeface="Calibri"/>
                          <a:cs typeface="Times New Roman"/>
                        </a:rPr>
                        <a:t>- Parent participation</a:t>
                      </a:r>
                      <a:endParaRPr lang="en-US" sz="10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4</a:t>
                      </a:r>
                      <a:r>
                        <a:rPr lang="en-US" sz="800" dirty="0">
                          <a:effectLst/>
                          <a:latin typeface="Calibri"/>
                          <a:ea typeface="Calibri"/>
                          <a:cs typeface="Times New Roman"/>
                        </a:rPr>
                        <a:t>- Parent participation; impact of competition</a:t>
                      </a:r>
                      <a:endParaRPr lang="en-US" sz="1000" dirty="0">
                        <a:effectLst/>
                        <a:latin typeface="Calibri"/>
                        <a:ea typeface="Calibri"/>
                        <a:cs typeface="Times New Roman"/>
                      </a:endParaRPr>
                    </a:p>
                  </a:txBody>
                  <a:tcPr marL="65304" marR="65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pPr>
                      <a:r>
                        <a:rPr lang="en-US" sz="800" b="1" i="1" dirty="0">
                          <a:effectLst/>
                          <a:latin typeface="Calibri"/>
                          <a:ea typeface="Calibri"/>
                          <a:cs typeface="Times New Roman"/>
                        </a:rPr>
                        <a:t>Summary Referrals to Self-Assessment Team – </a:t>
                      </a:r>
                      <a:r>
                        <a:rPr lang="en-US" sz="800" dirty="0">
                          <a:effectLst/>
                          <a:latin typeface="Calibri"/>
                          <a:ea typeface="Calibri"/>
                          <a:cs typeface="Times New Roman"/>
                        </a:rPr>
                        <a:t>Consideration should be given to slot reduction and increasing duration.</a:t>
                      </a:r>
                      <a:r>
                        <a:rPr lang="en-US" sz="800" b="1" i="1"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1000" dirty="0">
                          <a:effectLst/>
                          <a:latin typeface="Calibri"/>
                          <a:ea typeface="Calibri"/>
                          <a:cs typeface="Times New Roman"/>
                        </a:rPr>
                        <a:t> </a:t>
                      </a:r>
                    </a:p>
                  </a:txBody>
                  <a:tcPr marL="65304" marR="65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28" t="8792" r="6316"/>
          <a:stretch/>
        </p:blipFill>
        <p:spPr bwMode="auto">
          <a:xfrm>
            <a:off x="1981200" y="4495800"/>
            <a:ext cx="1863355" cy="1097280"/>
          </a:xfrm>
          <a:prstGeom prst="rect">
            <a:avLst/>
          </a:prstGeom>
          <a:noFill/>
          <a:effectLst>
            <a:glow rad="127000">
              <a:schemeClr val="bg2">
                <a:lumMod val="60000"/>
                <a:lumOff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3581400" y="2286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  </a:t>
            </a:r>
          </a:p>
        </p:txBody>
      </p:sp>
      <p:pic>
        <p:nvPicPr>
          <p:cNvPr id="26627" name="Picture 5"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9"/>
          <p:cNvSpPr>
            <a:spLocks noChangeArrowheads="1"/>
          </p:cNvSpPr>
          <p:nvPr/>
        </p:nvSpPr>
        <p:spPr bwMode="auto">
          <a:xfrm>
            <a:off x="3692525" y="228600"/>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Great minds begin at Head Start</a:t>
            </a:r>
            <a:endParaRPr lang="en-US" altLang="en-US" sz="1800">
              <a:latin typeface="Arial" charset="0"/>
            </a:endParaRPr>
          </a:p>
        </p:txBody>
      </p:sp>
      <p:sp>
        <p:nvSpPr>
          <p:cNvPr id="11" name="AutoShape 2"/>
          <p:cNvSpPr txBox="1">
            <a:spLocks noChangeArrowheads="1"/>
          </p:cNvSpPr>
          <p:nvPr/>
        </p:nvSpPr>
        <p:spPr bwMode="auto">
          <a:xfrm>
            <a:off x="1219200" y="762000"/>
            <a:ext cx="7239000" cy="609600"/>
          </a:xfrm>
          <a:prstGeom prst="rect">
            <a:avLst/>
          </a:prstGeom>
        </p:spPr>
        <p:txBody>
          <a:bodyPr anchor="ctr"/>
          <a:lst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a:lstStyle>
          <a:p>
            <a:pPr eaLnBrk="1" hangingPunct="1">
              <a:defRPr/>
            </a:pPr>
            <a:endParaRPr lang="en-US" sz="2200" b="1" i="1" dirty="0" smtClean="0">
              <a:solidFill>
                <a:schemeClr val="bg2"/>
              </a:solidFill>
              <a:effectLst>
                <a:outerShdw blurRad="38100" dist="38100" dir="2700000" algn="tl">
                  <a:srgbClr val="000000">
                    <a:alpha val="43137"/>
                  </a:srgbClr>
                </a:outerShdw>
              </a:effectLst>
            </a:endParaRPr>
          </a:p>
        </p:txBody>
      </p:sp>
      <p:sp>
        <p:nvSpPr>
          <p:cNvPr id="4" name="Rectangle 3"/>
          <p:cNvSpPr/>
          <p:nvPr/>
        </p:nvSpPr>
        <p:spPr>
          <a:xfrm>
            <a:off x="1413933" y="685800"/>
            <a:ext cx="7162800" cy="969496"/>
          </a:xfrm>
          <a:prstGeom prst="rect">
            <a:avLst/>
          </a:prstGeom>
        </p:spPr>
        <p:txBody>
          <a:bodyPr wrap="square">
            <a:spAutoFit/>
          </a:bodyPr>
          <a:lstStyle/>
          <a:p>
            <a:r>
              <a:rPr lang="en-US" sz="2200" b="1" dirty="0">
                <a:solidFill>
                  <a:schemeClr val="bg2"/>
                </a:solidFill>
                <a:effectLst>
                  <a:outerShdw blurRad="38100" dist="38100" dir="2700000" algn="tl">
                    <a:srgbClr val="000000">
                      <a:alpha val="43137"/>
                    </a:srgbClr>
                  </a:outerShdw>
                </a:effectLst>
                <a:latin typeface="+mj-lt"/>
              </a:rPr>
              <a:t>Health and Safety </a:t>
            </a:r>
            <a:br>
              <a:rPr lang="en-US" sz="2200" b="1" dirty="0">
                <a:solidFill>
                  <a:schemeClr val="bg2"/>
                </a:solidFill>
                <a:effectLst>
                  <a:outerShdw blurRad="38100" dist="38100" dir="2700000" algn="tl">
                    <a:srgbClr val="000000">
                      <a:alpha val="43137"/>
                    </a:srgbClr>
                  </a:outerShdw>
                </a:effectLst>
                <a:latin typeface="+mj-lt"/>
              </a:rPr>
            </a:br>
            <a:r>
              <a:rPr lang="en-US" sz="2200" b="1" dirty="0">
                <a:solidFill>
                  <a:schemeClr val="bg2"/>
                </a:solidFill>
                <a:effectLst>
                  <a:outerShdw blurRad="38100" dist="38100" dir="2700000" algn="tl">
                    <a:srgbClr val="000000">
                      <a:alpha val="43137"/>
                    </a:srgbClr>
                  </a:outerShdw>
                </a:effectLst>
                <a:latin typeface="+mj-lt"/>
              </a:rPr>
              <a:t>     </a:t>
            </a:r>
            <a:r>
              <a:rPr lang="en-US" sz="2200" b="1" dirty="0" smtClean="0">
                <a:solidFill>
                  <a:schemeClr val="bg2"/>
                </a:solidFill>
                <a:effectLst>
                  <a:outerShdw blurRad="38100" dist="38100" dir="2700000" algn="tl">
                    <a:srgbClr val="000000">
                      <a:alpha val="43137"/>
                    </a:srgbClr>
                  </a:outerShdw>
                </a:effectLst>
                <a:latin typeface="+mj-lt"/>
              </a:rPr>
              <a:t>2016 - 2017</a:t>
            </a:r>
            <a:r>
              <a:rPr lang="en-US" sz="2200" b="1" i="1" dirty="0" smtClean="0">
                <a:solidFill>
                  <a:schemeClr val="bg2"/>
                </a:solidFill>
                <a:effectLst>
                  <a:outerShdw blurRad="38100" dist="38100" dir="2700000" algn="tl">
                    <a:srgbClr val="000000">
                      <a:alpha val="43137"/>
                    </a:srgbClr>
                  </a:outerShdw>
                </a:effectLst>
                <a:latin typeface="+mj-lt"/>
              </a:rPr>
              <a:t> </a:t>
            </a:r>
            <a:r>
              <a:rPr lang="en-US" sz="2200" b="1" i="1" dirty="0">
                <a:solidFill>
                  <a:schemeClr val="bg2"/>
                </a:solidFill>
                <a:effectLst>
                  <a:outerShdw blurRad="38100" dist="38100" dir="2700000" algn="tl">
                    <a:srgbClr val="000000">
                      <a:alpha val="43137"/>
                    </a:srgbClr>
                  </a:outerShdw>
                </a:effectLst>
                <a:latin typeface="+mj-lt"/>
              </a:rPr>
              <a:t>Self-Assessment </a:t>
            </a:r>
            <a:endParaRPr lang="en-US" sz="2200" b="1" i="1" dirty="0" smtClean="0">
              <a:solidFill>
                <a:schemeClr val="bg2"/>
              </a:solidFill>
              <a:effectLst>
                <a:outerShdw blurRad="38100" dist="38100" dir="2700000" algn="tl">
                  <a:srgbClr val="000000">
                    <a:alpha val="43137"/>
                  </a:srgbClr>
                </a:outerShdw>
              </a:effectLst>
              <a:latin typeface="+mj-lt"/>
            </a:endParaRPr>
          </a:p>
          <a:p>
            <a:pPr algn="ctr"/>
            <a:r>
              <a:rPr lang="en-US" sz="1300" b="1" i="1" dirty="0" smtClean="0">
                <a:solidFill>
                  <a:schemeClr val="bg2"/>
                </a:solidFill>
                <a:effectLst>
                  <a:outerShdw blurRad="38100" dist="38100" dir="2700000" algn="tl">
                    <a:srgbClr val="000000">
                      <a:alpha val="43137"/>
                    </a:srgbClr>
                  </a:outerShdw>
                </a:effectLst>
                <a:latin typeface="+mj-lt"/>
              </a:rPr>
              <a:t>responsible </a:t>
            </a:r>
            <a:r>
              <a:rPr lang="en-US" sz="1300" b="1" i="1" dirty="0">
                <a:solidFill>
                  <a:schemeClr val="bg2"/>
                </a:solidFill>
                <a:effectLst>
                  <a:outerShdw blurRad="38100" dist="38100" dir="2700000" algn="tl">
                    <a:srgbClr val="000000">
                      <a:alpha val="43137"/>
                    </a:srgbClr>
                  </a:outerShdw>
                </a:effectLst>
                <a:latin typeface="+mj-lt"/>
              </a:rPr>
              <a:t>committees Operations, Health Services  </a:t>
            </a:r>
            <a:r>
              <a:rPr lang="en-US" sz="1300" b="1" i="1" dirty="0" smtClean="0">
                <a:solidFill>
                  <a:schemeClr val="bg2"/>
                </a:solidFill>
                <a:effectLst>
                  <a:outerShdw blurRad="38100" dist="38100" dir="2700000" algn="tl">
                    <a:srgbClr val="000000">
                      <a:alpha val="43137"/>
                    </a:srgbClr>
                  </a:outerShdw>
                </a:effectLst>
                <a:latin typeface="+mj-lt"/>
              </a:rPr>
              <a:t>Advisory</a:t>
            </a:r>
            <a:r>
              <a:rPr lang="en-US" sz="1300" b="1" i="1" dirty="0">
                <a:solidFill>
                  <a:schemeClr val="bg2"/>
                </a:solidFill>
                <a:effectLst>
                  <a:outerShdw blurRad="38100" dist="38100" dir="2700000" algn="tl">
                    <a:srgbClr val="000000">
                      <a:alpha val="43137"/>
                    </a:srgbClr>
                  </a:outerShdw>
                </a:effectLst>
                <a:latin typeface="+mj-lt"/>
              </a:rPr>
              <a:t>, Administration</a:t>
            </a:r>
            <a:endParaRPr lang="en-US" sz="1300" dirty="0">
              <a:solidFill>
                <a:schemeClr val="bg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1724908609"/>
              </p:ext>
            </p:extLst>
          </p:nvPr>
        </p:nvGraphicFramePr>
        <p:xfrm>
          <a:off x="1820359" y="1704848"/>
          <a:ext cx="6036682" cy="4835652"/>
        </p:xfrm>
        <a:graphic>
          <a:graphicData uri="http://schemas.openxmlformats.org/drawingml/2006/table">
            <a:tbl>
              <a:tblPr firstRow="1" firstCol="1" bandRow="1"/>
              <a:tblGrid>
                <a:gridCol w="2564455"/>
                <a:gridCol w="3472227"/>
              </a:tblGrid>
              <a:tr h="3774061">
                <a:tc>
                  <a:txBody>
                    <a:bodyPr/>
                    <a:lstStyle/>
                    <a:p>
                      <a:pPr marL="0" marR="0">
                        <a:lnSpc>
                          <a:spcPct val="115000"/>
                        </a:lnSpc>
                        <a:spcBef>
                          <a:spcPts val="0"/>
                        </a:spcBef>
                        <a:spcAft>
                          <a:spcPts val="0"/>
                        </a:spcAft>
                      </a:pPr>
                      <a:r>
                        <a:rPr lang="en-US" sz="800" b="1" i="1" dirty="0">
                          <a:effectLst/>
                          <a:latin typeface="Calibri"/>
                          <a:ea typeface="Calibri"/>
                          <a:cs typeface="Times New Roman"/>
                        </a:rPr>
                        <a:t>What data did you look at to determine progress?  When did you review the data?  How frequently?</a:t>
                      </a:r>
                      <a:r>
                        <a:rPr lang="en-US" sz="800" b="1"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1-</a:t>
                      </a:r>
                      <a:r>
                        <a:rPr lang="en-US" sz="800" b="1" i="1" dirty="0">
                          <a:effectLst/>
                          <a:latin typeface="Calibri"/>
                          <a:ea typeface="Calibri"/>
                          <a:cs typeface="Times New Roman"/>
                        </a:rPr>
                        <a:t> November, 2016</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Accident and injury data</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Child health including home safety</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Dangerous behavior plans </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2-</a:t>
                      </a:r>
                      <a:r>
                        <a:rPr lang="en-US" sz="800" dirty="0">
                          <a:effectLst/>
                          <a:latin typeface="Calibri"/>
                          <a:ea typeface="Calibri"/>
                          <a:cs typeface="Times New Roman"/>
                        </a:rPr>
                        <a:t> </a:t>
                      </a:r>
                      <a:r>
                        <a:rPr lang="en-US" sz="800" b="1" i="1" dirty="0">
                          <a:effectLst/>
                          <a:latin typeface="Calibri"/>
                          <a:ea typeface="Calibri"/>
                          <a:cs typeface="Times New Roman"/>
                        </a:rPr>
                        <a:t>March, 2017</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Dangerous behavior plans </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Child health including home safety</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 </a:t>
                      </a:r>
                      <a:endParaRPr lang="en-US" sz="1100" dirty="0">
                        <a:effectLst/>
                        <a:latin typeface="Calibri"/>
                        <a:ea typeface="Calibri"/>
                        <a:cs typeface="Times New Roman"/>
                      </a:endParaRPr>
                    </a:p>
                    <a:p>
                      <a:pPr>
                        <a:spcAft>
                          <a:spcPts val="0"/>
                        </a:spcAft>
                      </a:pPr>
                      <a:r>
                        <a:rPr lang="en-US" sz="800" b="1" dirty="0">
                          <a:effectLst/>
                          <a:latin typeface="Calibri"/>
                          <a:cs typeface="Times New Roman"/>
                        </a:rPr>
                        <a:t>Quarter 3- </a:t>
                      </a:r>
                      <a:r>
                        <a:rPr lang="en-US" sz="800" b="1" i="1" dirty="0">
                          <a:effectLst/>
                          <a:latin typeface="Calibri"/>
                          <a:cs typeface="Times New Roman"/>
                        </a:rPr>
                        <a:t>June, 2017 </a:t>
                      </a:r>
                      <a:endParaRPr lang="en-US" sz="1100" dirty="0">
                        <a:effectLst/>
                        <a:latin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Workers Compensation</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Dangerous behavior plans </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Child health including home safety</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4- September, 2017</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Accident and injury data</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Dangerous behavior plans </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Child health including home safety</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txBody>
                  <a:tcPr marL="68083" marR="68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effectLst/>
                          <a:latin typeface="Calibri"/>
                          <a:ea typeface="Calibri"/>
                          <a:cs typeface="Times New Roman"/>
                        </a:rPr>
                        <a:t>Describe your progress</a:t>
                      </a:r>
                      <a:endParaRPr lang="en-US" sz="11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1- </a:t>
                      </a:r>
                      <a:r>
                        <a:rPr lang="en-US" sz="800" b="1" i="1" dirty="0">
                          <a:effectLst/>
                          <a:latin typeface="Calibri"/>
                          <a:ea typeface="Calibri"/>
                          <a:cs typeface="Times New Roman"/>
                        </a:rPr>
                        <a:t>November, 2016</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Shelter in Place Drill</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Student accident and injury patterns remain the same (i.e.,  more accidents at large group time-like bumping into each other; also rates impacted by age (more accidents for younger children); have seen some classes improve and others not</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Regular visits by first responders</a:t>
                      </a:r>
                      <a:endParaRPr lang="en-US" sz="1100" dirty="0">
                        <a:effectLst/>
                        <a:latin typeface="Calibri"/>
                        <a:ea typeface="Calibri"/>
                        <a:cs typeface="Times New Roman"/>
                      </a:endParaRPr>
                    </a:p>
                    <a:p>
                      <a:pPr marL="0" marR="0">
                        <a:lnSpc>
                          <a:spcPct val="115000"/>
                        </a:lnSpc>
                        <a:spcBef>
                          <a:spcPts val="0"/>
                        </a:spcBef>
                        <a:spcAft>
                          <a:spcPts val="0"/>
                        </a:spcAft>
                        <a:tabLst>
                          <a:tab pos="615950" algn="l"/>
                        </a:tabLst>
                      </a:pPr>
                      <a:r>
                        <a:rPr lang="en-US" sz="800" b="1"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2-</a:t>
                      </a:r>
                      <a:r>
                        <a:rPr lang="en-US" sz="800" dirty="0">
                          <a:effectLst/>
                          <a:latin typeface="Calibri"/>
                          <a:ea typeface="Calibri"/>
                          <a:cs typeface="Times New Roman"/>
                        </a:rPr>
                        <a:t> </a:t>
                      </a:r>
                      <a:r>
                        <a:rPr lang="en-US" sz="800" b="1" i="1" dirty="0">
                          <a:effectLst/>
                          <a:latin typeface="Calibri"/>
                          <a:ea typeface="Calibri"/>
                          <a:cs typeface="Times New Roman"/>
                        </a:rPr>
                        <a:t>March, 2017</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Mental Health Consultant services</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Regular visits by first responders</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Beginning to seeing positive results of Pyramid Model training</a:t>
                      </a:r>
                      <a:endParaRPr lang="en-US" sz="1100" dirty="0">
                        <a:effectLst/>
                        <a:latin typeface="Calibri"/>
                        <a:ea typeface="Calibri"/>
                        <a:cs typeface="Times New Roman"/>
                      </a:endParaRPr>
                    </a:p>
                    <a:p>
                      <a:pPr>
                        <a:spcAft>
                          <a:spcPts val="0"/>
                        </a:spcAft>
                      </a:pPr>
                      <a:r>
                        <a:rPr lang="en-US" sz="800" b="1" dirty="0">
                          <a:effectLst/>
                          <a:latin typeface="Calibri"/>
                          <a:cs typeface="Times New Roman"/>
                        </a:rPr>
                        <a:t> </a:t>
                      </a:r>
                      <a:endParaRPr lang="en-US" sz="1100" dirty="0">
                        <a:effectLst/>
                        <a:latin typeface="Calibri"/>
                        <a:cs typeface="Times New Roman"/>
                      </a:endParaRPr>
                    </a:p>
                    <a:p>
                      <a:pPr>
                        <a:spcAft>
                          <a:spcPts val="0"/>
                        </a:spcAft>
                      </a:pPr>
                      <a:r>
                        <a:rPr lang="en-US" sz="800" b="1" dirty="0">
                          <a:effectLst/>
                          <a:latin typeface="Calibri"/>
                          <a:cs typeface="Times New Roman"/>
                        </a:rPr>
                        <a:t>Quarter 3- </a:t>
                      </a:r>
                      <a:r>
                        <a:rPr lang="en-US" sz="800" b="1" i="1" dirty="0">
                          <a:effectLst/>
                          <a:latin typeface="Calibri"/>
                          <a:cs typeface="Times New Roman"/>
                        </a:rPr>
                        <a:t>June, 2017 </a:t>
                      </a:r>
                      <a:endParaRPr lang="en-US" sz="1100" dirty="0">
                        <a:effectLst/>
                        <a:latin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Shelter in Place Drill</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Regular visits by first responders</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Seeing positive results of Pyramid Model training</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4- September, 2017</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Student accident and injury patterns remain the same (i.e.,  more accidents at large group time-like bumping into each other; also rates impacted by age (more accidents for younger children); find and correct accidents’ root causes (i.e. improper use of play equipment, staff training)                       </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Implemented new personnel policies with stronger drug testing provisions for all staff for first time</a:t>
                      </a:r>
                      <a:endParaRPr lang="en-US" sz="1100" dirty="0">
                        <a:effectLst/>
                        <a:latin typeface="Calibri"/>
                        <a:ea typeface="Calibri"/>
                        <a:cs typeface="Times New Roman"/>
                      </a:endParaRPr>
                    </a:p>
                    <a:p>
                      <a:pPr marL="0" marR="0">
                        <a:lnSpc>
                          <a:spcPct val="115000"/>
                        </a:lnSpc>
                        <a:spcBef>
                          <a:spcPts val="0"/>
                        </a:spcBef>
                        <a:spcAft>
                          <a:spcPts val="0"/>
                        </a:spcAft>
                      </a:pPr>
                      <a:r>
                        <a:rPr lang="en-US" sz="800" dirty="0">
                          <a:effectLst/>
                          <a:latin typeface="Calibri"/>
                          <a:ea typeface="Calibri"/>
                          <a:cs typeface="Times New Roman"/>
                        </a:rPr>
                        <a:t>Seeing positive results of Pyramid Model training</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txBody>
                  <a:tcPr marL="68083" marR="68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539">
                <a:tc>
                  <a:txBody>
                    <a:bodyPr/>
                    <a:lstStyle/>
                    <a:p>
                      <a:pPr marL="0" marR="0">
                        <a:lnSpc>
                          <a:spcPct val="115000"/>
                        </a:lnSpc>
                        <a:spcBef>
                          <a:spcPts val="0"/>
                        </a:spcBef>
                        <a:spcAft>
                          <a:spcPts val="0"/>
                        </a:spcAft>
                      </a:pPr>
                      <a:r>
                        <a:rPr lang="en-US" sz="800" b="1" i="1" dirty="0">
                          <a:effectLst/>
                          <a:latin typeface="Calibri"/>
                          <a:ea typeface="Calibri"/>
                          <a:cs typeface="Times New Roman"/>
                        </a:rPr>
                        <a:t>Describe issue to track</a:t>
                      </a:r>
                      <a:endParaRPr lang="en-US" sz="11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1-  </a:t>
                      </a:r>
                      <a:r>
                        <a:rPr lang="en-US" sz="800" dirty="0">
                          <a:effectLst/>
                          <a:latin typeface="Calibri"/>
                          <a:ea typeface="Calibri"/>
                          <a:cs typeface="Times New Roman"/>
                        </a:rPr>
                        <a:t>None</a:t>
                      </a:r>
                      <a:endParaRPr lang="en-US" sz="11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2- </a:t>
                      </a:r>
                      <a:r>
                        <a:rPr lang="en-US" sz="800" dirty="0">
                          <a:effectLst/>
                          <a:latin typeface="Calibri"/>
                          <a:ea typeface="Calibri"/>
                          <a:cs typeface="Times New Roman"/>
                        </a:rPr>
                        <a:t>None</a:t>
                      </a:r>
                      <a:endParaRPr lang="en-US" sz="11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3- </a:t>
                      </a:r>
                      <a:r>
                        <a:rPr lang="en-US" sz="800" dirty="0">
                          <a:effectLst/>
                          <a:latin typeface="Calibri"/>
                          <a:ea typeface="Calibri"/>
                          <a:cs typeface="Times New Roman"/>
                        </a:rPr>
                        <a:t>None</a:t>
                      </a:r>
                      <a:endParaRPr lang="en-US" sz="11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libri"/>
                          <a:ea typeface="Calibri"/>
                          <a:cs typeface="Times New Roman"/>
                        </a:rPr>
                        <a:t>Quarter 4 – </a:t>
                      </a:r>
                      <a:r>
                        <a:rPr lang="en-US" sz="800" dirty="0">
                          <a:effectLst/>
                          <a:latin typeface="Calibri"/>
                          <a:ea typeface="Calibri"/>
                          <a:cs typeface="Times New Roman"/>
                        </a:rPr>
                        <a:t>Enter dangerous behavior plans into </a:t>
                      </a:r>
                      <a:r>
                        <a:rPr lang="en-US" sz="800" dirty="0" err="1">
                          <a:effectLst/>
                          <a:latin typeface="Calibri"/>
                          <a:ea typeface="Calibri"/>
                          <a:cs typeface="Times New Roman"/>
                        </a:rPr>
                        <a:t>ChildPlus</a:t>
                      </a:r>
                      <a:r>
                        <a:rPr lang="en-US" sz="800" dirty="0">
                          <a:effectLst/>
                          <a:latin typeface="Calibri"/>
                          <a:ea typeface="Calibri"/>
                          <a:cs typeface="Times New Roman"/>
                        </a:rPr>
                        <a:t> and analyze relationship to accident and injury data</a:t>
                      </a:r>
                      <a:r>
                        <a:rPr lang="en-US" sz="800" b="1" dirty="0">
                          <a:effectLst/>
                          <a:latin typeface="Calibri"/>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txBody>
                  <a:tcPr marL="68083" marR="68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effectLst/>
                          <a:latin typeface="Calibri"/>
                          <a:ea typeface="Calibri"/>
                          <a:cs typeface="Times New Roman"/>
                        </a:rPr>
                        <a:t>Summary Referrals to Self-Assessment Team – </a:t>
                      </a:r>
                      <a:endParaRPr lang="en-US" sz="800" b="1" i="1" dirty="0" smtClean="0">
                        <a:effectLst/>
                        <a:latin typeface="Calibri"/>
                        <a:ea typeface="Calibri"/>
                        <a:cs typeface="Times New Roman"/>
                      </a:endParaRPr>
                    </a:p>
                    <a:p>
                      <a:pPr marL="0" marR="0">
                        <a:lnSpc>
                          <a:spcPct val="115000"/>
                        </a:lnSpc>
                        <a:spcBef>
                          <a:spcPts val="0"/>
                        </a:spcBef>
                        <a:spcAft>
                          <a:spcPts val="0"/>
                        </a:spcAft>
                      </a:pPr>
                      <a:r>
                        <a:rPr lang="en-US" sz="800" dirty="0" smtClean="0">
                          <a:effectLst/>
                          <a:latin typeface="Calibri"/>
                          <a:ea typeface="Calibri"/>
                          <a:cs typeface="Times New Roman"/>
                        </a:rPr>
                        <a:t>None</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txBody>
                  <a:tcPr marL="68083" marR="68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 name="Picture 36" descr="image01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05" t="9939" r="21147"/>
          <a:stretch/>
        </p:blipFill>
        <p:spPr bwMode="auto">
          <a:xfrm>
            <a:off x="6492130" y="5608320"/>
            <a:ext cx="1204070" cy="822960"/>
          </a:xfrm>
          <a:prstGeom prst="rect">
            <a:avLst/>
          </a:prstGeom>
          <a:noFill/>
          <a:ln>
            <a:noFill/>
          </a:ln>
          <a:effectLst>
            <a:glow rad="127000">
              <a:schemeClr val="bg2">
                <a:lumMod val="60000"/>
                <a:lumOff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  </a:t>
            </a:r>
          </a:p>
        </p:txBody>
      </p:sp>
      <p:pic>
        <p:nvPicPr>
          <p:cNvPr id="9221"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519738" y="260350"/>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1447800" y="685800"/>
            <a:ext cx="7497763" cy="838200"/>
          </a:xfrm>
        </p:spPr>
        <p:txBody>
          <a:bodyPr>
            <a:normAutofit fontScale="90000"/>
          </a:bodyPr>
          <a:lstStyle/>
          <a:p>
            <a:pPr eaLnBrk="1" fontAlgn="auto" hangingPunct="1">
              <a:spcAft>
                <a:spcPts val="0"/>
              </a:spcAft>
              <a:defRPr/>
            </a:pPr>
            <a:r>
              <a:rPr lang="en-US" sz="2800" b="1" dirty="0" smtClean="0">
                <a:solidFill>
                  <a:schemeClr val="bg2"/>
                </a:solidFill>
              </a:rPr>
              <a:t>This Report Meets the Head Start Act Requirements </a:t>
            </a:r>
          </a:p>
        </p:txBody>
      </p:sp>
      <p:sp>
        <p:nvSpPr>
          <p:cNvPr id="5" name="Content Placeholder 4"/>
          <p:cNvSpPr>
            <a:spLocks noGrp="1"/>
          </p:cNvSpPr>
          <p:nvPr>
            <p:ph idx="1"/>
          </p:nvPr>
        </p:nvSpPr>
        <p:spPr>
          <a:xfrm>
            <a:off x="1295400" y="1676400"/>
            <a:ext cx="7086600" cy="4191000"/>
          </a:xfrm>
        </p:spPr>
        <p:txBody>
          <a:bodyPr/>
          <a:lstStyle/>
          <a:p>
            <a:pPr>
              <a:defRPr/>
            </a:pPr>
            <a:r>
              <a:rPr lang="en-US" sz="1600" dirty="0"/>
              <a:t>The Head Start Act (section 644(a)(2)) requires each agency to make available to the public at least </a:t>
            </a:r>
            <a:r>
              <a:rPr lang="en-US" sz="1600" dirty="0" smtClean="0"/>
              <a:t>once in </a:t>
            </a:r>
            <a:r>
              <a:rPr lang="en-US" sz="1600" dirty="0"/>
              <a:t>each fiscal year a report that contains eight elements. They are</a:t>
            </a:r>
            <a:r>
              <a:rPr lang="en-US" sz="1600" dirty="0" smtClean="0"/>
              <a:t>:</a:t>
            </a:r>
            <a:endParaRPr lang="en-US" sz="1600" dirty="0"/>
          </a:p>
          <a:p>
            <a:pPr marL="631825" lvl="1" indent="-228600">
              <a:spcBef>
                <a:spcPts val="0"/>
              </a:spcBef>
              <a:buFont typeface="+mj-lt"/>
              <a:buAutoNum type="alphaUcPeriod"/>
              <a:defRPr/>
            </a:pPr>
            <a:r>
              <a:rPr lang="en-US" sz="1600" dirty="0"/>
              <a:t>The total amount of public and private funds received and the amount from each source.</a:t>
            </a:r>
          </a:p>
          <a:p>
            <a:pPr marL="631825" lvl="1" indent="-228600">
              <a:spcBef>
                <a:spcPts val="0"/>
              </a:spcBef>
              <a:buFont typeface="+mj-lt"/>
              <a:buAutoNum type="alphaUcPeriod"/>
              <a:defRPr/>
            </a:pPr>
            <a:r>
              <a:rPr lang="en-US" sz="1600" dirty="0"/>
              <a:t>An explanation of budgetary expenditures and proposed budget for the fiscal year.</a:t>
            </a:r>
          </a:p>
          <a:p>
            <a:pPr marL="631825" lvl="1" indent="-228600">
              <a:spcBef>
                <a:spcPts val="0"/>
              </a:spcBef>
              <a:buFont typeface="+mj-lt"/>
              <a:buAutoNum type="alphaUcPeriod"/>
              <a:defRPr/>
            </a:pPr>
            <a:r>
              <a:rPr lang="en-US" sz="1600" dirty="0"/>
              <a:t>The total number of children and families served, the average monthly enrollment (as a percentage of funded enrollment), and the percentage of eligible children served.</a:t>
            </a:r>
          </a:p>
          <a:p>
            <a:pPr marL="631825" lvl="1" indent="-228600">
              <a:spcBef>
                <a:spcPts val="0"/>
              </a:spcBef>
              <a:buFont typeface="+mj-lt"/>
              <a:buAutoNum type="alphaUcPeriod"/>
              <a:defRPr/>
            </a:pPr>
            <a:r>
              <a:rPr lang="en-US" sz="1600" dirty="0"/>
              <a:t>The results of the most recent review by the Secretary and the financial audit.</a:t>
            </a:r>
          </a:p>
          <a:p>
            <a:pPr marL="631825" lvl="1" indent="-228600">
              <a:spcBef>
                <a:spcPts val="0"/>
              </a:spcBef>
              <a:buFont typeface="+mj-lt"/>
              <a:buAutoNum type="alphaUcPeriod"/>
              <a:defRPr/>
            </a:pPr>
            <a:r>
              <a:rPr lang="en-US" sz="1600" dirty="0"/>
              <a:t>The percentage of enrolled children that received medical and dental exams.</a:t>
            </a:r>
          </a:p>
          <a:p>
            <a:pPr marL="631825" lvl="1" indent="-228600">
              <a:spcBef>
                <a:spcPts val="0"/>
              </a:spcBef>
              <a:buFont typeface="+mj-lt"/>
              <a:buAutoNum type="alphaUcPeriod"/>
              <a:defRPr/>
            </a:pPr>
            <a:r>
              <a:rPr lang="en-US" sz="1600" dirty="0"/>
              <a:t>Information about parent involvement activities.</a:t>
            </a:r>
          </a:p>
          <a:p>
            <a:pPr marL="631825" lvl="1" indent="-228600">
              <a:spcBef>
                <a:spcPts val="0"/>
              </a:spcBef>
              <a:buFont typeface="+mj-lt"/>
              <a:buAutoNum type="alphaUcPeriod"/>
              <a:defRPr/>
            </a:pPr>
            <a:r>
              <a:rPr lang="en-US" sz="1600" dirty="0"/>
              <a:t>The agency's efforts to prepare children for kindergarten.</a:t>
            </a:r>
          </a:p>
          <a:p>
            <a:pPr marL="631825" lvl="1" indent="-228600">
              <a:spcBef>
                <a:spcPts val="0"/>
              </a:spcBef>
              <a:buFont typeface="+mj-lt"/>
              <a:buAutoNum type="alphaUcPeriod"/>
              <a:defRPr/>
            </a:pPr>
            <a:r>
              <a:rPr lang="en-US" sz="1600" dirty="0"/>
              <a:t>Any other information required by the Secretary.</a:t>
            </a:r>
          </a:p>
          <a:p>
            <a:pPr marL="403225" lvl="1" indent="0">
              <a:buFont typeface="Verdana" pitchFamily="34" charset="0"/>
              <a:buNone/>
              <a:defRPr/>
            </a:pP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endParaRPr lang="en-US" altLang="en-US" sz="1800">
              <a:latin typeface="Arial" charset="0"/>
            </a:endParaRPr>
          </a:p>
        </p:txBody>
      </p:sp>
      <p:sp>
        <p:nvSpPr>
          <p:cNvPr id="10" name="AutoShape 2"/>
          <p:cNvSpPr txBox="1">
            <a:spLocks noChangeArrowheads="1"/>
          </p:cNvSpPr>
          <p:nvPr/>
        </p:nvSpPr>
        <p:spPr bwMode="auto">
          <a:xfrm>
            <a:off x="1295400" y="838200"/>
            <a:ext cx="7239000" cy="990600"/>
          </a:xfrm>
          <a:prstGeom prst="rect">
            <a:avLst/>
          </a:prstGeom>
        </p:spPr>
        <p:txBody>
          <a:bodyPr anchor="ctr"/>
          <a:lst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a:lstStyle>
          <a:p>
            <a:pPr eaLnBrk="1" hangingPunct="1">
              <a:defRPr/>
            </a:pPr>
            <a:endParaRPr lang="en-US" sz="2200" b="1" i="1" dirty="0" smtClean="0">
              <a:solidFill>
                <a:schemeClr val="bg2"/>
              </a:solidFill>
              <a:effectLst>
                <a:outerShdw blurRad="38100" dist="38100" dir="2700000" algn="tl">
                  <a:srgbClr val="000000">
                    <a:alpha val="43137"/>
                  </a:srgbClr>
                </a:outerShdw>
              </a:effectLst>
            </a:endParaRPr>
          </a:p>
          <a:p>
            <a:pPr eaLnBrk="1" hangingPunct="1">
              <a:defRPr/>
            </a:pPr>
            <a:endParaRPr lang="en-US" sz="2200" b="1" i="1" dirty="0">
              <a:solidFill>
                <a:schemeClr val="bg2"/>
              </a:solidFill>
              <a:effectLst>
                <a:outerShdw blurRad="38100" dist="38100" dir="2700000" algn="tl">
                  <a:srgbClr val="000000">
                    <a:alpha val="43137"/>
                  </a:srgbClr>
                </a:outerShdw>
              </a:effectLst>
            </a:endParaRPr>
          </a:p>
          <a:p>
            <a:pPr eaLnBrk="1" hangingPunct="1">
              <a:defRPr/>
            </a:pPr>
            <a:endParaRPr lang="en-US" sz="2200" b="1" i="1" dirty="0" smtClean="0">
              <a:solidFill>
                <a:schemeClr val="bg2"/>
              </a:solidFill>
              <a:effectLst>
                <a:outerShdw blurRad="38100" dist="38100" dir="2700000" algn="tl">
                  <a:srgbClr val="000000">
                    <a:alpha val="43137"/>
                  </a:srgbClr>
                </a:outerShdw>
              </a:effectLst>
            </a:endParaRPr>
          </a:p>
          <a:p>
            <a:pPr eaLnBrk="1" hangingPunct="1">
              <a:defRPr/>
            </a:pPr>
            <a:endParaRPr lang="en-US" sz="2200" b="1" i="1" dirty="0">
              <a:solidFill>
                <a:schemeClr val="bg2"/>
              </a:solidFill>
              <a:effectLst>
                <a:outerShdw blurRad="38100" dist="38100" dir="2700000" algn="tl">
                  <a:srgbClr val="000000">
                    <a:alpha val="43137"/>
                  </a:srgbClr>
                </a:outerShdw>
              </a:effectLst>
            </a:endParaRPr>
          </a:p>
        </p:txBody>
      </p:sp>
      <p:sp>
        <p:nvSpPr>
          <p:cNvPr id="27657" name="Rectangle 3"/>
          <p:cNvSpPr>
            <a:spLocks noChangeArrowheads="1"/>
          </p:cNvSpPr>
          <p:nvPr/>
        </p:nvSpPr>
        <p:spPr bwMode="auto">
          <a:xfrm>
            <a:off x="0" y="-635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endParaRPr lang="en-US" altLang="en-US" sz="1800">
              <a:latin typeface="Arial" charset="0"/>
            </a:endParaRPr>
          </a:p>
        </p:txBody>
      </p:sp>
      <p:sp>
        <p:nvSpPr>
          <p:cNvPr id="27658"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  </a:t>
            </a:r>
          </a:p>
        </p:txBody>
      </p:sp>
      <p:pic>
        <p:nvPicPr>
          <p:cNvPr id="27659"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62100" y="831011"/>
            <a:ext cx="6591300" cy="769441"/>
          </a:xfrm>
          <a:prstGeom prst="rect">
            <a:avLst/>
          </a:prstGeom>
        </p:spPr>
        <p:txBody>
          <a:bodyPr wrap="square">
            <a:spAutoFit/>
          </a:bodyPr>
          <a:lstStyle/>
          <a:p>
            <a:pPr eaLnBrk="1" hangingPunct="1">
              <a:defRPr/>
            </a:pPr>
            <a:r>
              <a:rPr lang="en-US" sz="2200" b="1" dirty="0">
                <a:solidFill>
                  <a:schemeClr val="bg2"/>
                </a:solidFill>
                <a:latin typeface="+mj-lt"/>
              </a:rPr>
              <a:t>The Results of the Most Recent Review by HHS</a:t>
            </a:r>
            <a:br>
              <a:rPr lang="en-US" sz="2200" b="1" dirty="0">
                <a:solidFill>
                  <a:schemeClr val="bg2"/>
                </a:solidFill>
                <a:latin typeface="+mj-lt"/>
              </a:rPr>
            </a:br>
            <a:r>
              <a:rPr lang="en-US" sz="2200" b="1" dirty="0">
                <a:solidFill>
                  <a:schemeClr val="bg2"/>
                </a:solidFill>
                <a:latin typeface="+mj-lt"/>
              </a:rPr>
              <a:t>       ….</a:t>
            </a:r>
            <a:r>
              <a:rPr lang="en-US" sz="2200" b="1" dirty="0" smtClean="0">
                <a:solidFill>
                  <a:schemeClr val="bg2"/>
                </a:solidFill>
                <a:latin typeface="+mj-lt"/>
              </a:rPr>
              <a:t>the Secretary</a:t>
            </a:r>
            <a:endParaRPr lang="en-US" sz="2200" b="1" i="1" dirty="0">
              <a:solidFill>
                <a:schemeClr val="bg2"/>
              </a:solidFill>
              <a:effectLst>
                <a:outerShdw blurRad="38100" dist="38100" dir="2700000" algn="tl">
                  <a:srgbClr val="000000">
                    <a:alpha val="43137"/>
                  </a:srgbClr>
                </a:outerShdw>
              </a:effectLst>
              <a:latin typeface="+mj-lt"/>
            </a:endParaRPr>
          </a:p>
        </p:txBody>
      </p:sp>
      <p:sp>
        <p:nvSpPr>
          <p:cNvPr id="12" name="Rectangle 3"/>
          <p:cNvSpPr>
            <a:spLocks noGrp="1" noChangeArrowheads="1"/>
          </p:cNvSpPr>
          <p:nvPr>
            <p:ph idx="1"/>
          </p:nvPr>
        </p:nvSpPr>
        <p:spPr>
          <a:xfrm>
            <a:off x="1066800" y="1600453"/>
            <a:ext cx="7726363" cy="1523748"/>
          </a:xfrm>
        </p:spPr>
        <p:txBody>
          <a:bodyPr/>
          <a:lstStyle/>
          <a:p>
            <a:pPr eaLnBrk="1" hangingPunct="1"/>
            <a:r>
              <a:rPr lang="en-US" altLang="en-US" sz="1600" b="1" dirty="0" smtClean="0"/>
              <a:t>Independent Audit.  </a:t>
            </a:r>
            <a:r>
              <a:rPr lang="en-US" altLang="en-US" sz="1600" dirty="0" smtClean="0"/>
              <a:t>To extent allowed by law, policy and procedure a copy of the independent audit report may be obtained by requesting it in writing  from the agency’s Financial Manager at Head Start, 101 South 19</a:t>
            </a:r>
            <a:r>
              <a:rPr lang="en-US" altLang="en-US" sz="1600" baseline="30000" dirty="0" smtClean="0"/>
              <a:t>th</a:t>
            </a:r>
            <a:r>
              <a:rPr lang="en-US" altLang="en-US" sz="1600" dirty="0" smtClean="0"/>
              <a:t> Street, Olean NY 14760.   </a:t>
            </a:r>
            <a:r>
              <a:rPr lang="en-US" altLang="en-US" sz="1600" dirty="0" smtClean="0"/>
              <a:t>The agency has engaged a new/different audit firm for 2017.</a:t>
            </a:r>
            <a:endParaRPr lang="en-US" altLang="en-US" sz="1600" dirty="0" smtClean="0"/>
          </a:p>
          <a:p>
            <a:pPr eaLnBrk="1" hangingPunct="1"/>
            <a:r>
              <a:rPr lang="en-US" altLang="en-US" sz="1600" dirty="0" smtClean="0"/>
              <a:t>There was </a:t>
            </a:r>
            <a:r>
              <a:rPr lang="en-US" altLang="en-US" sz="1600" b="1" dirty="0" smtClean="0"/>
              <a:t>no federal onsite review </a:t>
            </a:r>
            <a:r>
              <a:rPr lang="en-US" altLang="en-US" sz="1600" dirty="0" smtClean="0"/>
              <a:t>conducted in 2017.</a:t>
            </a:r>
            <a:endParaRPr lang="en-US" altLang="en-US" sz="900" dirty="0" smtClean="0"/>
          </a:p>
        </p:txBody>
      </p:sp>
      <p:pic>
        <p:nvPicPr>
          <p:cNvPr id="2150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166" t="17015" r="4049" b="10607"/>
          <a:stretch/>
        </p:blipFill>
        <p:spPr bwMode="auto">
          <a:xfrm>
            <a:off x="3581400" y="3352800"/>
            <a:ext cx="4928225" cy="2560320"/>
          </a:xfrm>
          <a:prstGeom prst="rect">
            <a:avLst/>
          </a:prstGeom>
          <a:noFill/>
          <a:ln>
            <a:noFill/>
          </a:ln>
          <a:effectLst>
            <a:glow rad="127000">
              <a:schemeClr val="bg2"/>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descr="Image result for early head st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343400"/>
            <a:ext cx="2011680"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8" descr="S:\Pictures\Franklinville\Oobleck 0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64" r="3894" b="8997"/>
          <a:stretch/>
        </p:blipFill>
        <p:spPr bwMode="auto">
          <a:xfrm>
            <a:off x="1562100" y="3054774"/>
            <a:ext cx="1704498" cy="1097280"/>
          </a:xfrm>
          <a:prstGeom prst="rect">
            <a:avLst/>
          </a:prstGeom>
          <a:noFill/>
          <a:effectLst>
            <a:glow rad="152400">
              <a:schemeClr val="bg2">
                <a:alpha val="40000"/>
              </a:schemeClr>
            </a:glow>
            <a:softEdge rad="1016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8"/>
          <p:cNvSpPr>
            <a:spLocks noChangeArrowheads="1"/>
          </p:cNvSpPr>
          <p:nvPr/>
        </p:nvSpPr>
        <p:spPr bwMode="auto">
          <a:xfrm>
            <a:off x="3505200" y="228600"/>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Tx/>
              <a:buNone/>
            </a:pPr>
            <a:r>
              <a:rPr lang="en-US" altLang="en-US" sz="1800" b="1" i="1">
                <a:solidFill>
                  <a:schemeClr val="accent2"/>
                </a:solidFill>
                <a:latin typeface="Arial" charset="0"/>
              </a:rPr>
              <a:t>Great minds begin at Head Start  </a:t>
            </a:r>
          </a:p>
        </p:txBody>
      </p:sp>
      <p:sp>
        <p:nvSpPr>
          <p:cNvPr id="10" name="Rectangle 2"/>
          <p:cNvSpPr>
            <a:spLocks noGrp="1" noChangeArrowheads="1"/>
          </p:cNvSpPr>
          <p:nvPr>
            <p:ph type="title"/>
          </p:nvPr>
        </p:nvSpPr>
        <p:spPr>
          <a:xfrm>
            <a:off x="1295400" y="762000"/>
            <a:ext cx="7848600" cy="655638"/>
          </a:xfrm>
        </p:spPr>
        <p:txBody>
          <a:bodyPr/>
          <a:lstStyle/>
          <a:p>
            <a:pPr eaLnBrk="1" fontAlgn="auto" hangingPunct="1">
              <a:spcAft>
                <a:spcPts val="0"/>
              </a:spcAft>
              <a:defRPr/>
            </a:pPr>
            <a:r>
              <a:rPr lang="en-US" sz="2800" b="1" dirty="0">
                <a:solidFill>
                  <a:schemeClr val="bg2"/>
                </a:solidFill>
              </a:rPr>
              <a:t>T</a:t>
            </a:r>
            <a:r>
              <a:rPr lang="en-US" sz="2800" b="1" dirty="0" smtClean="0">
                <a:solidFill>
                  <a:schemeClr val="bg2"/>
                </a:solidFill>
              </a:rPr>
              <a:t>he CWC-PHS  Audit &amp; Public Information</a:t>
            </a:r>
            <a:endParaRPr lang="en-US" sz="2800" b="1" dirty="0" smtClean="0">
              <a:solidFill>
                <a:srgbClr val="00B050"/>
              </a:solidFill>
            </a:endParaRPr>
          </a:p>
        </p:txBody>
      </p:sp>
      <p:sp>
        <p:nvSpPr>
          <p:cNvPr id="10247" name="Rectangle 3"/>
          <p:cNvSpPr>
            <a:spLocks noGrp="1" noChangeArrowheads="1"/>
          </p:cNvSpPr>
          <p:nvPr>
            <p:ph idx="1"/>
          </p:nvPr>
        </p:nvSpPr>
        <p:spPr>
          <a:xfrm>
            <a:off x="1295400" y="1600200"/>
            <a:ext cx="7315200" cy="4419600"/>
          </a:xfrm>
        </p:spPr>
        <p:txBody>
          <a:bodyPr/>
          <a:lstStyle/>
          <a:p>
            <a:pPr algn="just" eaLnBrk="1" hangingPunct="1">
              <a:spcBef>
                <a:spcPts val="500"/>
              </a:spcBef>
            </a:pPr>
            <a:r>
              <a:rPr lang="en-US" altLang="en-US" sz="1400" dirty="0" smtClean="0"/>
              <a:t>The 2016 annual independent audit rendered an unqualified audit opinion on the financial statements and compliance for the major federal awards programs.   There were no findings and there were no questioned or disallowed costs.</a:t>
            </a:r>
            <a:endParaRPr lang="en-US" altLang="en-US" sz="1400" i="1" dirty="0" smtClean="0"/>
          </a:p>
          <a:p>
            <a:pPr algn="just" eaLnBrk="1" hangingPunct="1">
              <a:spcBef>
                <a:spcPts val="500"/>
              </a:spcBef>
            </a:pPr>
            <a:r>
              <a:rPr lang="en-US" altLang="en-US" sz="1400" dirty="0" smtClean="0"/>
              <a:t>The 2016 annual independent audit determined that CWC-PHS qualifies as a low-risk auditee.</a:t>
            </a:r>
          </a:p>
          <a:p>
            <a:pPr algn="just" eaLnBrk="1" hangingPunct="1">
              <a:spcBef>
                <a:spcPts val="500"/>
              </a:spcBef>
            </a:pPr>
            <a:r>
              <a:rPr lang="en-US" altLang="en-US" sz="1400" dirty="0" smtClean="0"/>
              <a:t>Management reviews its in-kind methodology annually to align with the new Uniform Administrative Requirements, Cost Principles, and Audit Requirements for Federal Awards and to meet the demands of HHS.</a:t>
            </a:r>
          </a:p>
          <a:p>
            <a:pPr algn="just" eaLnBrk="1" hangingPunct="1">
              <a:spcBef>
                <a:spcPts val="500"/>
              </a:spcBef>
            </a:pPr>
            <a:r>
              <a:rPr lang="en-US" altLang="en-US" sz="1400" dirty="0" smtClean="0"/>
              <a:t>The results of the 2016 annual independent financial audit were reported to the Board of Directors, shared with Policy Council, and provided to HHS, NYS Dept.  Health (CACFP) and United Way of Cattaraugus County.</a:t>
            </a:r>
          </a:p>
          <a:p>
            <a:pPr algn="just" eaLnBrk="1" hangingPunct="1">
              <a:spcBef>
                <a:spcPts val="500"/>
              </a:spcBef>
            </a:pPr>
            <a:r>
              <a:rPr lang="en-US" altLang="en-US" sz="1400" dirty="0" smtClean="0"/>
              <a:t>The complexity of the audit increases each passing year, and the cost keeps going up as a result.</a:t>
            </a:r>
          </a:p>
          <a:p>
            <a:pPr algn="just" eaLnBrk="1" hangingPunct="1">
              <a:spcBef>
                <a:spcPts val="500"/>
              </a:spcBef>
            </a:pPr>
            <a:r>
              <a:rPr lang="en-US" altLang="en-US" sz="1400" dirty="0" smtClean="0"/>
              <a:t>IRS 990 is available online thru non Head Start websites or upon request from the agency. </a:t>
            </a:r>
            <a:r>
              <a:rPr lang="en-US" altLang="en-US" sz="1400" dirty="0" smtClean="0">
                <a:hlinkClick r:id="rId4"/>
              </a:rPr>
              <a:t>https://www.guidestar.org/profile/16-1504738</a:t>
            </a:r>
            <a:endParaRPr lang="en-US" altLang="en-US" sz="1400" dirty="0" smtClean="0"/>
          </a:p>
          <a:p>
            <a:pPr algn="just" eaLnBrk="1" hangingPunct="1">
              <a:spcBef>
                <a:spcPts val="500"/>
              </a:spcBef>
            </a:pPr>
            <a:r>
              <a:rPr lang="en-US" altLang="en-US" sz="1400" dirty="0" smtClean="0"/>
              <a:t>NYS OCFS day care center licensing information is available online thru non Head Start websites. </a:t>
            </a:r>
            <a:r>
              <a:rPr lang="en-US" altLang="en-US" sz="1400" dirty="0" smtClean="0">
                <a:hlinkClick r:id="rId5"/>
              </a:rPr>
              <a:t>http://ocfs.ny.gov/main/childcare/looking.asp</a:t>
            </a:r>
            <a:endParaRPr lang="en-US" altLang="en-US" sz="1400" dirty="0" smtClean="0"/>
          </a:p>
          <a:p>
            <a:pPr algn="just" eaLnBrk="1" hangingPunct="1">
              <a:spcBef>
                <a:spcPts val="500"/>
              </a:spcBef>
            </a:pPr>
            <a:r>
              <a:rPr lang="en-US" altLang="en-US" sz="1400" dirty="0" smtClean="0"/>
              <a:t>Various fiscal reports are filed throughout the year.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1177925" y="1066800"/>
            <a:ext cx="7239000" cy="381000"/>
          </a:xfrm>
        </p:spPr>
        <p:txBody>
          <a:bodyPr>
            <a:normAutofit fontScale="90000"/>
          </a:bodyPr>
          <a:lstStyle/>
          <a:p>
            <a:pPr eaLnBrk="1" fontAlgn="auto" hangingPunct="1">
              <a:spcAft>
                <a:spcPts val="0"/>
              </a:spcAft>
              <a:defRPr/>
            </a:pPr>
            <a:r>
              <a:rPr lang="en-US" sz="2800" b="1" dirty="0" smtClean="0">
                <a:solidFill>
                  <a:schemeClr val="bg2"/>
                </a:solidFill>
              </a:rPr>
              <a:t>A Quick Review of Key Events 2017 </a:t>
            </a:r>
          </a:p>
        </p:txBody>
      </p:sp>
      <p:sp>
        <p:nvSpPr>
          <p:cNvPr id="11267" name="Rectangle 4"/>
          <p:cNvSpPr>
            <a:spLocks noChangeArrowheads="1"/>
          </p:cNvSpPr>
          <p:nvPr/>
        </p:nvSpPr>
        <p:spPr bwMode="auto">
          <a:xfrm>
            <a:off x="3614738" y="250825"/>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  </a:t>
            </a:r>
          </a:p>
        </p:txBody>
      </p:sp>
      <p:pic>
        <p:nvPicPr>
          <p:cNvPr id="11268" name="Picture 5" descr="SO0045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3cblo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43000" y="1524000"/>
            <a:ext cx="7577138" cy="4493538"/>
          </a:xfrm>
          <a:prstGeom prst="rect">
            <a:avLst/>
          </a:prstGeom>
          <a:noFill/>
        </p:spPr>
        <p:txBody>
          <a:bodyPr>
            <a:spAutoFit/>
          </a:bodyPr>
          <a:lstStyle/>
          <a:p>
            <a:pPr marL="82296" fontAlgn="auto">
              <a:spcAft>
                <a:spcPts val="600"/>
              </a:spcAft>
              <a:defRPr/>
            </a:pPr>
            <a:r>
              <a:rPr lang="en-US" sz="1400" b="1" dirty="0">
                <a:solidFill>
                  <a:schemeClr val="bg2"/>
                </a:solidFill>
                <a:latin typeface="Gill Sans MT" panose="020B0502020104020203" pitchFamily="34" charset="0"/>
              </a:rPr>
              <a:t>Federal Funding Status</a:t>
            </a:r>
          </a:p>
          <a:p>
            <a:pPr marL="274320" lvl="1" fontAlgn="auto">
              <a:spcAft>
                <a:spcPts val="0"/>
              </a:spcAft>
              <a:defRPr/>
            </a:pPr>
            <a:r>
              <a:rPr lang="en-US" sz="1100" b="1" dirty="0" smtClean="0">
                <a:latin typeface="Gill Sans MT" panose="020B0502020104020203" pitchFamily="34" charset="0"/>
              </a:rPr>
              <a:t>Cost </a:t>
            </a:r>
            <a:r>
              <a:rPr lang="en-US" sz="1100" b="1" dirty="0">
                <a:latin typeface="Gill Sans MT" panose="020B0502020104020203" pitchFamily="34" charset="0"/>
              </a:rPr>
              <a:t>of Living Adjustment </a:t>
            </a:r>
            <a:r>
              <a:rPr lang="en-US" sz="1100" dirty="0">
                <a:latin typeface="Gill Sans MT" panose="020B0502020104020203" pitchFamily="34" charset="0"/>
              </a:rPr>
              <a:t>– An increase in funding financed a </a:t>
            </a:r>
            <a:r>
              <a:rPr lang="en-US" sz="1100" dirty="0" smtClean="0">
                <a:latin typeface="Gill Sans MT" panose="020B0502020104020203" pitchFamily="34" charset="0"/>
              </a:rPr>
              <a:t>1% </a:t>
            </a:r>
            <a:r>
              <a:rPr lang="en-US" sz="1100" dirty="0">
                <a:latin typeface="Gill Sans MT" panose="020B0502020104020203" pitchFamily="34" charset="0"/>
              </a:rPr>
              <a:t>across the board pay increase and a small amount for </a:t>
            </a:r>
            <a:r>
              <a:rPr lang="en-US" sz="1100" dirty="0" smtClean="0">
                <a:latin typeface="Gill Sans MT" panose="020B0502020104020203" pitchFamily="34" charset="0"/>
              </a:rPr>
              <a:t>  other cost increases. </a:t>
            </a:r>
            <a:endParaRPr lang="en-US" sz="1100" dirty="0">
              <a:latin typeface="Gill Sans MT" panose="020B0502020104020203" pitchFamily="34" charset="0"/>
            </a:endParaRPr>
          </a:p>
          <a:p>
            <a:pPr marL="274320" lvl="1" fontAlgn="auto">
              <a:spcAft>
                <a:spcPts val="0"/>
              </a:spcAft>
              <a:defRPr/>
            </a:pPr>
            <a:r>
              <a:rPr lang="en-US" sz="1100" b="1" dirty="0">
                <a:latin typeface="Gill Sans MT" panose="020B0502020104020203" pitchFamily="34" charset="0"/>
              </a:rPr>
              <a:t>Duration Funds </a:t>
            </a:r>
            <a:r>
              <a:rPr lang="en-US" sz="1100" dirty="0">
                <a:latin typeface="Gill Sans MT" panose="020B0502020104020203" pitchFamily="34" charset="0"/>
              </a:rPr>
              <a:t>– </a:t>
            </a:r>
            <a:r>
              <a:rPr lang="en-US" sz="1100" dirty="0" smtClean="0">
                <a:latin typeface="Gill Sans MT" panose="020B0502020104020203" pitchFamily="34" charset="0"/>
              </a:rPr>
              <a:t>After a long delay,  HHS approved request </a:t>
            </a:r>
            <a:r>
              <a:rPr lang="en-US" sz="1100" dirty="0">
                <a:latin typeface="Gill Sans MT" panose="020B0502020104020203" pitchFamily="34" charset="0"/>
              </a:rPr>
              <a:t>to reprogram from 2016 to </a:t>
            </a:r>
            <a:r>
              <a:rPr lang="en-US" sz="1100" dirty="0" smtClean="0">
                <a:latin typeface="Gill Sans MT" panose="020B0502020104020203" pitchFamily="34" charset="0"/>
              </a:rPr>
              <a:t>2017-18 and to purchase two school busses as opposed to one as initially proposed.</a:t>
            </a:r>
            <a:endParaRPr lang="en-US" sz="1100" dirty="0">
              <a:latin typeface="Gill Sans MT" panose="020B0502020104020203" pitchFamily="34" charset="0"/>
            </a:endParaRPr>
          </a:p>
          <a:p>
            <a:pPr marL="274320" lvl="1" fontAlgn="auto">
              <a:spcAft>
                <a:spcPts val="400"/>
              </a:spcAft>
              <a:defRPr/>
            </a:pPr>
            <a:r>
              <a:rPr lang="en-US" sz="1100" b="1" dirty="0" smtClean="0">
                <a:latin typeface="Gill Sans MT" panose="020B0502020104020203" pitchFamily="34" charset="0"/>
              </a:rPr>
              <a:t>Costs Skyrocketing </a:t>
            </a:r>
            <a:r>
              <a:rPr lang="en-US" sz="1100" dirty="0" smtClean="0">
                <a:latin typeface="Gill Sans MT" panose="020B0502020104020203" pitchFamily="34" charset="0"/>
              </a:rPr>
              <a:t>- Costs to meet minimum wage, NYS Paid Family Leave (in 2018 – unfunded mandate), and health </a:t>
            </a:r>
            <a:r>
              <a:rPr lang="en-US" sz="1100" dirty="0">
                <a:latin typeface="Gill Sans MT" panose="020B0502020104020203" pitchFamily="34" charset="0"/>
              </a:rPr>
              <a:t>insurance continue to </a:t>
            </a:r>
            <a:r>
              <a:rPr lang="en-US" sz="1100" dirty="0" smtClean="0">
                <a:latin typeface="Gill Sans MT" panose="020B0502020104020203" pitchFamily="34" charset="0"/>
              </a:rPr>
              <a:t>increase</a:t>
            </a:r>
          </a:p>
          <a:p>
            <a:pPr marL="274320" lvl="1" fontAlgn="auto">
              <a:spcAft>
                <a:spcPts val="400"/>
              </a:spcAft>
              <a:defRPr/>
            </a:pPr>
            <a:r>
              <a:rPr lang="en-US" sz="1100" b="1" dirty="0" smtClean="0">
                <a:latin typeface="Gill Sans MT" panose="020B0502020104020203" pitchFamily="34" charset="0"/>
              </a:rPr>
              <a:t>Slot Reduction </a:t>
            </a:r>
            <a:r>
              <a:rPr lang="en-US" sz="1100" dirty="0" smtClean="0">
                <a:latin typeface="Gill Sans MT" panose="020B0502020104020203" pitchFamily="34" charset="0"/>
              </a:rPr>
              <a:t>– In June, asked HHS for permission to reduce 34 slots and 8 jobs in order to balance revenues and expenses.  The request, some seven months later and as of January 2018, , had not yet been approved or disapproved.   </a:t>
            </a:r>
            <a:endParaRPr lang="en-US" sz="1100" dirty="0">
              <a:latin typeface="Gill Sans MT" panose="020B0502020104020203" pitchFamily="34" charset="0"/>
            </a:endParaRPr>
          </a:p>
          <a:p>
            <a:pPr indent="-91440" fontAlgn="auto">
              <a:spcAft>
                <a:spcPts val="400"/>
              </a:spcAft>
              <a:defRPr/>
            </a:pPr>
            <a:r>
              <a:rPr lang="en-US" sz="1600" b="1" dirty="0">
                <a:latin typeface="Gill Sans MT" panose="020B0502020104020203" pitchFamily="34" charset="0"/>
              </a:rPr>
              <a:t>  </a:t>
            </a:r>
            <a:r>
              <a:rPr lang="en-US" sz="1400" b="1" dirty="0">
                <a:solidFill>
                  <a:schemeClr val="bg2"/>
                </a:solidFill>
                <a:latin typeface="Gill Sans MT" panose="020B0502020104020203" pitchFamily="34" charset="0"/>
              </a:rPr>
              <a:t>New </a:t>
            </a:r>
            <a:r>
              <a:rPr lang="en-US" sz="1400" b="1" dirty="0" smtClean="0">
                <a:solidFill>
                  <a:schemeClr val="bg2"/>
                </a:solidFill>
                <a:latin typeface="Gill Sans MT" panose="020B0502020104020203" pitchFamily="34" charset="0"/>
              </a:rPr>
              <a:t>Rules</a:t>
            </a:r>
          </a:p>
          <a:p>
            <a:pPr marL="274320">
              <a:spcAft>
                <a:spcPts val="0"/>
              </a:spcAft>
              <a:defRPr/>
            </a:pPr>
            <a:r>
              <a:rPr lang="en-US" sz="1100" b="1" dirty="0" smtClean="0">
                <a:solidFill>
                  <a:srgbClr val="333333"/>
                </a:solidFill>
                <a:latin typeface="+mn-lt"/>
              </a:rPr>
              <a:t>Effective </a:t>
            </a:r>
            <a:r>
              <a:rPr lang="en-US" sz="1100" b="1" dirty="0">
                <a:solidFill>
                  <a:srgbClr val="333333"/>
                </a:solidFill>
                <a:latin typeface="+mn-lt"/>
              </a:rPr>
              <a:t>November </a:t>
            </a:r>
            <a:r>
              <a:rPr lang="en-US" sz="1100" b="1" dirty="0" smtClean="0">
                <a:solidFill>
                  <a:srgbClr val="333333"/>
                </a:solidFill>
                <a:latin typeface="+mn-lt"/>
              </a:rPr>
              <a:t>2016</a:t>
            </a:r>
            <a:r>
              <a:rPr lang="en-US" sz="1100" dirty="0" smtClean="0">
                <a:solidFill>
                  <a:srgbClr val="333333"/>
                </a:solidFill>
                <a:latin typeface="+mn-lt"/>
              </a:rPr>
              <a:t>, HHS has made the first holistic revision and complete reorganization of the HSPPS (Head Start Program Performance Standards) since they were published in 1975. </a:t>
            </a:r>
            <a:r>
              <a:rPr lang="en-US" sz="1100" dirty="0">
                <a:solidFill>
                  <a:srgbClr val="333333"/>
                </a:solidFill>
                <a:latin typeface="+mn-lt"/>
              </a:rPr>
              <a:t> </a:t>
            </a:r>
            <a:r>
              <a:rPr lang="en-US" sz="1100" dirty="0" smtClean="0">
                <a:solidFill>
                  <a:srgbClr val="333333"/>
                </a:solidFill>
                <a:latin typeface="+mn-lt"/>
              </a:rPr>
              <a:t> The online Early Childhood Learning &amp; Knowledge Center has the rules, policy, guidance, and other learning materials.  </a:t>
            </a:r>
            <a:r>
              <a:rPr lang="en-US" sz="1100" dirty="0" smtClean="0">
                <a:solidFill>
                  <a:srgbClr val="333333"/>
                </a:solidFill>
                <a:latin typeface="+mn-lt"/>
                <a:hlinkClick r:id="rId6"/>
              </a:rPr>
              <a:t>https://eclkc.ohs.acf.hhs.gov/</a:t>
            </a:r>
            <a:endParaRPr lang="en-US" sz="1100" dirty="0" smtClean="0">
              <a:solidFill>
                <a:srgbClr val="333333"/>
              </a:solidFill>
              <a:latin typeface="+mn-lt"/>
            </a:endParaRPr>
          </a:p>
          <a:p>
            <a:pPr marL="82296" fontAlgn="auto">
              <a:spcBef>
                <a:spcPts val="600"/>
              </a:spcBef>
              <a:spcAft>
                <a:spcPts val="400"/>
              </a:spcAft>
              <a:defRPr/>
            </a:pPr>
            <a:r>
              <a:rPr lang="en-US" sz="1400" b="1" dirty="0" smtClean="0">
                <a:solidFill>
                  <a:schemeClr val="bg2"/>
                </a:solidFill>
                <a:latin typeface="Gill Sans MT" panose="020B0502020104020203" pitchFamily="34" charset="0"/>
              </a:rPr>
              <a:t>Federal </a:t>
            </a:r>
            <a:r>
              <a:rPr lang="en-US" sz="1400" b="1" dirty="0">
                <a:solidFill>
                  <a:schemeClr val="bg2"/>
                </a:solidFill>
                <a:latin typeface="Gill Sans MT" panose="020B0502020104020203" pitchFamily="34" charset="0"/>
              </a:rPr>
              <a:t>Reviews</a:t>
            </a:r>
          </a:p>
          <a:p>
            <a:pPr marL="274320" lvl="1" fontAlgn="auto">
              <a:spcAft>
                <a:spcPts val="400"/>
              </a:spcAft>
              <a:defRPr/>
            </a:pPr>
            <a:r>
              <a:rPr lang="en-US" sz="1100" b="1" dirty="0">
                <a:latin typeface="Gill Sans MT" panose="020B0502020104020203" pitchFamily="34" charset="0"/>
              </a:rPr>
              <a:t>T</a:t>
            </a:r>
            <a:r>
              <a:rPr lang="en-US" sz="1100" b="1" dirty="0" smtClean="0">
                <a:latin typeface="Gill Sans MT" panose="020B0502020104020203" pitchFamily="34" charset="0"/>
              </a:rPr>
              <a:t>here were none initiated in 2017</a:t>
            </a:r>
            <a:r>
              <a:rPr lang="en-US" sz="1100" dirty="0" smtClean="0">
                <a:latin typeface="Gill Sans MT" panose="020B0502020104020203" pitchFamily="34" charset="0"/>
              </a:rPr>
              <a:t>.  However  on 3/8/2017</a:t>
            </a:r>
            <a:r>
              <a:rPr lang="en-US" sz="1100" dirty="0">
                <a:latin typeface="Gill Sans MT" panose="020B0502020104020203" pitchFamily="34" charset="0"/>
              </a:rPr>
              <a:t>, the Administration for Children and Families (ACF) conducted a </a:t>
            </a:r>
            <a:r>
              <a:rPr lang="en-US" sz="1100" dirty="0" smtClean="0">
                <a:latin typeface="Gill Sans MT" panose="020B0502020104020203" pitchFamily="34" charset="0"/>
              </a:rPr>
              <a:t>monitoring review </a:t>
            </a:r>
            <a:r>
              <a:rPr lang="en-US" sz="1100" dirty="0">
                <a:latin typeface="Gill Sans MT" panose="020B0502020104020203" pitchFamily="34" charset="0"/>
              </a:rPr>
              <a:t>of the Cattaraugus County Project Head Start, Inc. Head Start and Early Head </a:t>
            </a:r>
            <a:r>
              <a:rPr lang="en-US" sz="1100" dirty="0" smtClean="0">
                <a:latin typeface="Gill Sans MT" panose="020B0502020104020203" pitchFamily="34" charset="0"/>
              </a:rPr>
              <a:t>Start programs </a:t>
            </a:r>
            <a:r>
              <a:rPr lang="en-US" sz="1100" dirty="0">
                <a:latin typeface="Gill Sans MT" panose="020B0502020104020203" pitchFamily="34" charset="0"/>
              </a:rPr>
              <a:t>to determine whether the previously </a:t>
            </a:r>
            <a:r>
              <a:rPr lang="en-US" sz="1100" dirty="0" smtClean="0">
                <a:latin typeface="Gill Sans MT" panose="020B0502020104020203" pitchFamily="34" charset="0"/>
              </a:rPr>
              <a:t>two identified </a:t>
            </a:r>
            <a:r>
              <a:rPr lang="en-US" sz="1100" dirty="0">
                <a:latin typeface="Gill Sans MT" panose="020B0502020104020203" pitchFamily="34" charset="0"/>
              </a:rPr>
              <a:t>findings </a:t>
            </a:r>
            <a:r>
              <a:rPr lang="en-US" sz="1100" dirty="0" smtClean="0">
                <a:latin typeface="Gill Sans MT" panose="020B0502020104020203" pitchFamily="34" charset="0"/>
              </a:rPr>
              <a:t>of noncompliance of a fiscal nature had </a:t>
            </a:r>
            <a:r>
              <a:rPr lang="en-US" sz="1100" dirty="0">
                <a:latin typeface="Gill Sans MT" panose="020B0502020104020203" pitchFamily="34" charset="0"/>
              </a:rPr>
              <a:t>been </a:t>
            </a:r>
            <a:r>
              <a:rPr lang="en-US" sz="1100" dirty="0" smtClean="0">
                <a:latin typeface="Gill Sans MT" panose="020B0502020104020203" pitchFamily="34" charset="0"/>
              </a:rPr>
              <a:t>corrected. On 4/7/17 ACF issued a letter confirming they had been corrected.  The federal review system if being rebuilt.</a:t>
            </a:r>
          </a:p>
          <a:p>
            <a:pPr marL="82296" fontAlgn="auto">
              <a:spcAft>
                <a:spcPts val="400"/>
              </a:spcAft>
              <a:defRPr/>
            </a:pPr>
            <a:r>
              <a:rPr lang="en-US" sz="1400" b="1" dirty="0" smtClean="0">
                <a:solidFill>
                  <a:schemeClr val="bg2"/>
                </a:solidFill>
                <a:latin typeface="Gill Sans MT" panose="020B0502020104020203" pitchFamily="34" charset="0"/>
              </a:rPr>
              <a:t>Other Grants and Programs</a:t>
            </a:r>
          </a:p>
          <a:p>
            <a:pPr marL="274320" fontAlgn="auto">
              <a:spcAft>
                <a:spcPts val="400"/>
              </a:spcAft>
              <a:defRPr/>
            </a:pPr>
            <a:r>
              <a:rPr lang="en-US" sz="1100" b="1" dirty="0" smtClean="0">
                <a:solidFill>
                  <a:srgbClr val="000000"/>
                </a:solidFill>
                <a:latin typeface="Gill Sans MT" panose="020B0502020104020203" pitchFamily="34" charset="0"/>
              </a:rPr>
              <a:t>There continued to be several </a:t>
            </a:r>
            <a:r>
              <a:rPr lang="en-US" sz="1100" dirty="0" smtClean="0">
                <a:solidFill>
                  <a:srgbClr val="000000"/>
                </a:solidFill>
                <a:latin typeface="Gill Sans MT" panose="020B0502020104020203" pitchFamily="34" charset="0"/>
              </a:rPr>
              <a:t>including support from the Health Foundation for Western and Central New York for Cavity Free Kids Mega Hub, Early Head Start Wellness project and Trauma project (Olean only).  Also more Health Care Institutes and Sleep Literacy project.</a:t>
            </a:r>
            <a:endParaRPr lang="en-US" sz="1100" dirty="0">
              <a:solidFill>
                <a:srgbClr val="000000"/>
              </a:solidFill>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74800" y="1220788"/>
            <a:ext cx="7086600" cy="228600"/>
          </a:xfrm>
        </p:spPr>
        <p:txBody>
          <a:bodyPr>
            <a:noAutofit/>
          </a:bodyPr>
          <a:lstStyle/>
          <a:p>
            <a:pPr eaLnBrk="1" fontAlgn="auto" hangingPunct="1">
              <a:spcAft>
                <a:spcPts val="0"/>
              </a:spcAft>
              <a:defRPr/>
            </a:pPr>
            <a:r>
              <a:rPr lang="en-US" sz="2800" dirty="0" smtClean="0">
                <a:solidFill>
                  <a:schemeClr val="tx1"/>
                </a:solidFill>
              </a:rPr>
              <a:t>   </a:t>
            </a:r>
            <a:r>
              <a:rPr lang="en-US" sz="1600" b="1" dirty="0" smtClean="0">
                <a:solidFill>
                  <a:schemeClr val="bg2"/>
                </a:solidFill>
                <a:effectLst/>
              </a:rPr>
              <a:t>Total of 391 children and 368 families served in HS &amp; EHS</a:t>
            </a:r>
          </a:p>
        </p:txBody>
      </p:sp>
      <p:sp>
        <p:nvSpPr>
          <p:cNvPr id="12291" name="Rectangle 3"/>
          <p:cNvSpPr>
            <a:spLocks noGrp="1" noChangeArrowheads="1"/>
          </p:cNvSpPr>
          <p:nvPr>
            <p:ph idx="1"/>
          </p:nvPr>
        </p:nvSpPr>
        <p:spPr>
          <a:xfrm>
            <a:off x="1574800" y="1517650"/>
            <a:ext cx="6781800" cy="2020888"/>
          </a:xfrm>
        </p:spPr>
        <p:txBody>
          <a:bodyPr/>
          <a:lstStyle/>
          <a:p>
            <a:pPr algn="just" eaLnBrk="1" hangingPunct="1">
              <a:spcBef>
                <a:spcPct val="0"/>
              </a:spcBef>
              <a:spcAft>
                <a:spcPts val="300"/>
              </a:spcAft>
              <a:buClrTx/>
              <a:buSzTx/>
              <a:buFont typeface="Wingdings" pitchFamily="2" charset="2"/>
              <a:buChar char="Ø"/>
            </a:pPr>
            <a:r>
              <a:rPr lang="en-US" altLang="en-US" sz="1400" b="1" dirty="0" smtClean="0"/>
              <a:t>Head Start - 316 slots  </a:t>
            </a:r>
            <a:r>
              <a:rPr lang="en-US" altLang="en-US" sz="1400" dirty="0" smtClean="0"/>
              <a:t>333 children enrolled from 320 families with 44% being single-parent families.   There were several instances of low end of month enrollment 14 children </a:t>
            </a:r>
            <a:r>
              <a:rPr lang="en-US" altLang="en-US" sz="1400" dirty="0" smtClean="0">
                <a:cs typeface="Arial" charset="0"/>
              </a:rPr>
              <a:t>were homeless (was 13 and 10 in prior years).  32 were considered over income, up from 29 and 28 in prior years.  186 or 56% were below the federal poverty level (was 59% and 60% in prior years).</a:t>
            </a:r>
            <a:endParaRPr lang="en-US" altLang="en-US" sz="1400" dirty="0" smtClean="0">
              <a:latin typeface="Arial" charset="0"/>
              <a:cs typeface="Arial" charset="0"/>
            </a:endParaRPr>
          </a:p>
          <a:p>
            <a:pPr algn="just" eaLnBrk="1" hangingPunct="1">
              <a:spcBef>
                <a:spcPct val="0"/>
              </a:spcBef>
              <a:spcAft>
                <a:spcPts val="300"/>
              </a:spcAft>
              <a:buClrTx/>
              <a:buSzTx/>
              <a:buFont typeface="Wingdings" pitchFamily="2" charset="2"/>
              <a:buChar char="Ø"/>
            </a:pPr>
            <a:r>
              <a:rPr lang="en-US" altLang="en-US" sz="1400" b="1" dirty="0" smtClean="0">
                <a:cs typeface="Arial" charset="0"/>
              </a:rPr>
              <a:t>Early Head Start - 50 slots  </a:t>
            </a:r>
            <a:r>
              <a:rPr lang="en-US" altLang="en-US" sz="1400" dirty="0" smtClean="0">
                <a:cs typeface="Arial" charset="0"/>
              </a:rPr>
              <a:t>A home based program.  58 children and 7 pregnant women from 48 families enrolled with 35% as single-parent families.  7 children were homeless (up one from prior year) and 2 were considered over income;  57% were below the federal poverty level.</a:t>
            </a:r>
          </a:p>
        </p:txBody>
      </p:sp>
      <p:sp>
        <p:nvSpPr>
          <p:cNvPr id="12292"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  </a:t>
            </a:r>
          </a:p>
        </p:txBody>
      </p:sp>
      <p:pic>
        <p:nvPicPr>
          <p:cNvPr id="12293"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7"/>
          <p:cNvSpPr>
            <a:spLocks noChangeArrowheads="1"/>
          </p:cNvSpPr>
          <p:nvPr/>
        </p:nvSpPr>
        <p:spPr bwMode="auto">
          <a:xfrm>
            <a:off x="3505200" y="228600"/>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Tx/>
              <a:buNone/>
            </a:pPr>
            <a:r>
              <a:rPr lang="en-US" altLang="en-US" sz="1800" b="1" i="1">
                <a:solidFill>
                  <a:schemeClr val="accent2"/>
                </a:solidFill>
                <a:latin typeface="Arial" charset="0"/>
              </a:rPr>
              <a:t>Great minds begin at Head Start  </a:t>
            </a:r>
          </a:p>
        </p:txBody>
      </p:sp>
      <p:sp>
        <p:nvSpPr>
          <p:cNvPr id="10" name="5-Point Star 9"/>
          <p:cNvSpPr/>
          <p:nvPr/>
        </p:nvSpPr>
        <p:spPr>
          <a:xfrm>
            <a:off x="1570038" y="1303338"/>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2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55750" y="3773488"/>
            <a:ext cx="6807200" cy="954087"/>
          </a:xfrm>
          <a:prstGeom prst="rect">
            <a:avLst/>
          </a:prstGeom>
        </p:spPr>
        <p:txBody>
          <a:bodyPr>
            <a:spAutoFit/>
          </a:bodyPr>
          <a:lstStyle/>
          <a:p>
            <a:pPr marL="368046" indent="-285750" algn="just" fontAlgn="auto">
              <a:spcAft>
                <a:spcPts val="0"/>
              </a:spcAft>
              <a:buFont typeface="Wingdings" pitchFamily="2" charset="2"/>
              <a:buChar char="Ø"/>
              <a:defRPr/>
            </a:pPr>
            <a:r>
              <a:rPr lang="en-US" sz="1400" dirty="0">
                <a:latin typeface="+mn-lt"/>
              </a:rPr>
              <a:t>The 2016 community assessment showed virtually no change from the 2013 edition in terms of the number of potentially eligible children. Head Start serves only 18.9% of those potentially income eligible (virtually unchanged since 2013 @ 18.6%) and Early Head Start serves 2.0% of those potentially income eligible (no change from 2013).</a:t>
            </a:r>
          </a:p>
        </p:txBody>
      </p:sp>
      <p:sp>
        <p:nvSpPr>
          <p:cNvPr id="18" name="5-Point Star 17"/>
          <p:cNvSpPr/>
          <p:nvPr/>
        </p:nvSpPr>
        <p:spPr>
          <a:xfrm>
            <a:off x="1555750" y="3554413"/>
            <a:ext cx="187325" cy="177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TextBox 18"/>
          <p:cNvSpPr txBox="1"/>
          <p:nvPr/>
        </p:nvSpPr>
        <p:spPr>
          <a:xfrm>
            <a:off x="1570038" y="4648200"/>
            <a:ext cx="3586163" cy="1492716"/>
          </a:xfrm>
          <a:prstGeom prst="rect">
            <a:avLst/>
          </a:prstGeom>
          <a:noFill/>
        </p:spPr>
        <p:txBody>
          <a:bodyPr>
            <a:spAutoFit/>
          </a:bodyPr>
          <a:lstStyle/>
          <a:p>
            <a:pPr marL="231775" indent="-231775">
              <a:spcAft>
                <a:spcPts val="600"/>
              </a:spcAft>
              <a:defRPr/>
            </a:pPr>
            <a:r>
              <a:rPr lang="en-US" sz="1600" b="1" dirty="0">
                <a:latin typeface="Gill Sans MT" pitchFamily="34" charset="0"/>
              </a:rPr>
              <a:t>     </a:t>
            </a:r>
            <a:r>
              <a:rPr lang="en-US" sz="1600" b="1" dirty="0">
                <a:solidFill>
                  <a:schemeClr val="bg2"/>
                </a:solidFill>
                <a:latin typeface="Gill Sans MT" pitchFamily="34" charset="0"/>
              </a:rPr>
              <a:t>Attendance </a:t>
            </a:r>
            <a:r>
              <a:rPr lang="en-US" sz="1600" b="1" dirty="0" smtClean="0">
                <a:solidFill>
                  <a:schemeClr val="bg2"/>
                </a:solidFill>
                <a:latin typeface="Gill Sans MT" pitchFamily="34" charset="0"/>
              </a:rPr>
              <a:t>Rates </a:t>
            </a:r>
            <a:r>
              <a:rPr lang="en-US" sz="1600" b="1" dirty="0">
                <a:solidFill>
                  <a:schemeClr val="bg2"/>
                </a:solidFill>
                <a:latin typeface="Gill Sans MT" pitchFamily="34" charset="0"/>
              </a:rPr>
              <a:t>- Good</a:t>
            </a:r>
          </a:p>
          <a:p>
            <a:pPr marL="285750" indent="-285750" algn="just">
              <a:buFont typeface="Wingdings" pitchFamily="2" charset="2"/>
              <a:buChar char="Ø"/>
              <a:defRPr/>
            </a:pPr>
            <a:r>
              <a:rPr lang="en-US" sz="1400" dirty="0">
                <a:latin typeface="Gill Sans MT" pitchFamily="34" charset="0"/>
              </a:rPr>
              <a:t>The average daily  attendance dipped </a:t>
            </a:r>
          </a:p>
          <a:p>
            <a:pPr marL="320040">
              <a:defRPr/>
            </a:pPr>
            <a:r>
              <a:rPr lang="en-US" sz="1400" dirty="0" smtClean="0">
                <a:latin typeface="Gill Sans MT" pitchFamily="34" charset="0"/>
              </a:rPr>
              <a:t>slightly again to 78.6% based on funded  enrollment and 83.4% based on actual enrollment.  Maintaining full enrollment however is a challenge.</a:t>
            </a:r>
            <a:endParaRPr lang="en-US" sz="1400" dirty="0">
              <a:latin typeface="Gill Sans MT" pitchFamily="34" charset="0"/>
            </a:endParaRPr>
          </a:p>
        </p:txBody>
      </p:sp>
      <p:sp>
        <p:nvSpPr>
          <p:cNvPr id="21" name="5-Point Star 20"/>
          <p:cNvSpPr/>
          <p:nvPr/>
        </p:nvSpPr>
        <p:spPr>
          <a:xfrm>
            <a:off x="1566863" y="4722813"/>
            <a:ext cx="190500" cy="190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AutoShape 2"/>
          <p:cNvSpPr txBox="1">
            <a:spLocks noChangeArrowheads="1"/>
          </p:cNvSpPr>
          <p:nvPr/>
        </p:nvSpPr>
        <p:spPr bwMode="auto">
          <a:xfrm>
            <a:off x="1066800" y="685800"/>
            <a:ext cx="7924800" cy="457200"/>
          </a:xfrm>
          <a:prstGeom prst="rect">
            <a:avLst/>
          </a:prstGeom>
        </p:spPr>
        <p:txBody>
          <a:bodyPr anchor="ctr"/>
          <a:lst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a:lstStyle>
          <a:p>
            <a:pPr eaLnBrk="1" hangingPunct="1">
              <a:defRPr/>
            </a:pPr>
            <a:r>
              <a:rPr lang="en-US" sz="2600" b="1" dirty="0" smtClean="0">
                <a:solidFill>
                  <a:schemeClr val="bg2"/>
                </a:solidFill>
              </a:rPr>
              <a:t>2016-2017 Data on Children Served &amp; Families </a:t>
            </a:r>
            <a:endParaRPr lang="en-US" sz="2600" b="1" i="1" dirty="0" smtClean="0">
              <a:solidFill>
                <a:schemeClr val="bg2"/>
              </a:solidFill>
              <a:effectLst/>
            </a:endParaRPr>
          </a:p>
        </p:txBody>
      </p:sp>
      <p:sp>
        <p:nvSpPr>
          <p:cNvPr id="24" name="Rectangle 23"/>
          <p:cNvSpPr/>
          <p:nvPr/>
        </p:nvSpPr>
        <p:spPr>
          <a:xfrm>
            <a:off x="1757363" y="6043613"/>
            <a:ext cx="7010400" cy="830262"/>
          </a:xfrm>
          <a:prstGeom prst="rect">
            <a:avLst/>
          </a:prstGeom>
        </p:spPr>
        <p:txBody>
          <a:bodyPr>
            <a:spAutoFit/>
          </a:bodyPr>
          <a:lstStyle/>
          <a:p>
            <a:pPr>
              <a:defRPr/>
            </a:pPr>
            <a:r>
              <a:rPr lang="en-US" sz="2400" dirty="0">
                <a:latin typeface="Gill Sans MT" pitchFamily="34" charset="0"/>
              </a:rPr>
              <a:t/>
            </a:r>
            <a:br>
              <a:rPr lang="en-US" sz="2400" dirty="0">
                <a:latin typeface="Gill Sans MT" pitchFamily="34" charset="0"/>
              </a:rPr>
            </a:br>
            <a:endParaRPr lang="en-US" sz="2400" dirty="0">
              <a:effectLst>
                <a:outerShdw blurRad="38100" dist="38100" dir="2700000" algn="tl">
                  <a:srgbClr val="000000">
                    <a:alpha val="43137"/>
                  </a:srgbClr>
                </a:outerShdw>
              </a:effectLst>
              <a:latin typeface="Gill Sans MT" pitchFamily="34" charset="0"/>
            </a:endParaRPr>
          </a:p>
        </p:txBody>
      </p:sp>
      <p:sp>
        <p:nvSpPr>
          <p:cNvPr id="22" name="Rectangle 21"/>
          <p:cNvSpPr/>
          <p:nvPr/>
        </p:nvSpPr>
        <p:spPr>
          <a:xfrm>
            <a:off x="1690686" y="3484562"/>
            <a:ext cx="6302375" cy="339725"/>
          </a:xfrm>
          <a:prstGeom prst="rect">
            <a:avLst/>
          </a:prstGeom>
        </p:spPr>
        <p:txBody>
          <a:bodyPr>
            <a:spAutoFit/>
          </a:bodyPr>
          <a:lstStyle/>
          <a:p>
            <a:pPr>
              <a:spcBef>
                <a:spcPts val="600"/>
              </a:spcBef>
              <a:defRPr/>
            </a:pPr>
            <a:r>
              <a:rPr lang="en-US" sz="1600" dirty="0">
                <a:effectLst>
                  <a:outerShdw blurRad="38100" dist="38100" dir="2700000" algn="tl">
                    <a:srgbClr val="000000">
                      <a:alpha val="43137"/>
                    </a:srgbClr>
                  </a:outerShdw>
                </a:effectLst>
                <a:latin typeface="Gill Sans MT" pitchFamily="34" charset="0"/>
              </a:rPr>
              <a:t>    </a:t>
            </a:r>
            <a:r>
              <a:rPr lang="en-US" sz="1600" b="1" dirty="0">
                <a:solidFill>
                  <a:schemeClr val="bg2"/>
                </a:solidFill>
                <a:latin typeface="Gill Sans MT" pitchFamily="34" charset="0"/>
              </a:rPr>
              <a:t>Lot’s of Unserved Eligible Children</a:t>
            </a:r>
          </a:p>
        </p:txBody>
      </p:sp>
      <p:graphicFrame>
        <p:nvGraphicFramePr>
          <p:cNvPr id="25" name="Chart 24"/>
          <p:cNvGraphicFramePr>
            <a:graphicFrameLocks/>
          </p:cNvGraphicFramePr>
          <p:nvPr>
            <p:extLst>
              <p:ext uri="{D42A27DB-BD31-4B8C-83A1-F6EECF244321}">
                <p14:modId xmlns:p14="http://schemas.microsoft.com/office/powerpoint/2010/main" val="2019030764"/>
              </p:ext>
            </p:extLst>
          </p:nvPr>
        </p:nvGraphicFramePr>
        <p:xfrm>
          <a:off x="4959350" y="4707447"/>
          <a:ext cx="3808413" cy="192195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1401763" y="1066800"/>
            <a:ext cx="7239000" cy="533400"/>
          </a:xfrm>
        </p:spPr>
        <p:txBody>
          <a:bodyPr>
            <a:noAutofit/>
          </a:bodyPr>
          <a:lstStyle/>
          <a:p>
            <a:pPr eaLnBrk="1" fontAlgn="auto" hangingPunct="1">
              <a:spcAft>
                <a:spcPts val="0"/>
              </a:spcAft>
              <a:defRPr/>
            </a:pPr>
            <a:r>
              <a:rPr lang="en-US" sz="2400" b="1" dirty="0" smtClean="0">
                <a:solidFill>
                  <a:schemeClr val="bg2"/>
                </a:solidFill>
              </a:rPr>
              <a:t>Student Outcomes - Child Observation Record </a:t>
            </a:r>
            <a:br>
              <a:rPr lang="en-US" sz="2400" b="1" dirty="0" smtClean="0">
                <a:solidFill>
                  <a:schemeClr val="bg2"/>
                </a:solidFill>
              </a:rPr>
            </a:br>
            <a:r>
              <a:rPr lang="en-US" sz="2400" b="1" dirty="0">
                <a:solidFill>
                  <a:schemeClr val="bg2"/>
                </a:solidFill>
              </a:rPr>
              <a:t>	</a:t>
            </a:r>
            <a:r>
              <a:rPr lang="en-US" sz="2400" b="1" dirty="0" smtClean="0">
                <a:solidFill>
                  <a:schemeClr val="bg2"/>
                </a:solidFill>
              </a:rPr>
              <a:t>children make significant gains</a:t>
            </a:r>
            <a:br>
              <a:rPr lang="en-US" sz="2400" b="1" dirty="0" smtClean="0">
                <a:solidFill>
                  <a:schemeClr val="bg2"/>
                </a:solidFill>
              </a:rPr>
            </a:br>
            <a:endParaRPr lang="en-US" sz="2400" b="1" dirty="0" smtClean="0">
              <a:solidFill>
                <a:schemeClr val="bg2"/>
              </a:solidFill>
            </a:endParaRPr>
          </a:p>
        </p:txBody>
      </p:sp>
      <p:sp>
        <p:nvSpPr>
          <p:cNvPr id="26627" name="Rectangle 3"/>
          <p:cNvSpPr>
            <a:spLocks noGrp="1" noChangeArrowheads="1"/>
          </p:cNvSpPr>
          <p:nvPr>
            <p:ph idx="1"/>
          </p:nvPr>
        </p:nvSpPr>
        <p:spPr>
          <a:xfrm>
            <a:off x="1219200" y="1600200"/>
            <a:ext cx="7246938" cy="1524000"/>
          </a:xfrm>
        </p:spPr>
        <p:txBody>
          <a:bodyPr/>
          <a:lstStyle/>
          <a:p>
            <a:pPr eaLnBrk="1" hangingPunct="1">
              <a:lnSpc>
                <a:spcPct val="80000"/>
              </a:lnSpc>
              <a:spcAft>
                <a:spcPts val="600"/>
              </a:spcAft>
              <a:defRPr/>
            </a:pPr>
            <a:r>
              <a:rPr lang="en-US" sz="1400" dirty="0"/>
              <a:t>CWC-PHS uses HighScope’s OnlineCOR, Child Observation Record  to manage assessment tasks, and entering anecdotes to produce reports, including Head Start Outcomes, state standards, and more. The Child Observation Record (COR), is internationally known as an authentic, research-validated, observation based assessment tool. </a:t>
            </a:r>
            <a:endParaRPr lang="en-US" sz="1400" dirty="0" smtClean="0"/>
          </a:p>
          <a:p>
            <a:pPr eaLnBrk="1" hangingPunct="1">
              <a:lnSpc>
                <a:spcPct val="80000"/>
              </a:lnSpc>
              <a:spcAft>
                <a:spcPts val="1000"/>
              </a:spcAft>
              <a:defRPr/>
            </a:pPr>
            <a:r>
              <a:rPr lang="en-US" sz="1400" dirty="0" smtClean="0"/>
              <a:t>In 2016-17,  the student outcomes or rates of gain during the year were significant; however several indicators also regressed.  Overall  four improved and four went down from prior year.   Every year is different depending on the age of the children, when they enter, etc.   </a:t>
            </a:r>
            <a:r>
              <a:rPr lang="en-US" sz="1400" dirty="0" smtClean="0">
                <a:solidFill>
                  <a:schemeClr val="bg2"/>
                </a:solidFill>
              </a:rPr>
              <a:t>   </a:t>
            </a:r>
          </a:p>
          <a:p>
            <a:pPr marL="82550" indent="0" eaLnBrk="1" hangingPunct="1">
              <a:lnSpc>
                <a:spcPct val="80000"/>
              </a:lnSpc>
              <a:spcAft>
                <a:spcPts val="1000"/>
              </a:spcAft>
              <a:buFont typeface="Wingdings 2" pitchFamily="18" charset="2"/>
              <a:buNone/>
              <a:defRPr/>
            </a:pPr>
            <a:endParaRPr lang="en-US" sz="1600" dirty="0" smtClean="0"/>
          </a:p>
          <a:p>
            <a:pPr eaLnBrk="1" hangingPunct="1">
              <a:lnSpc>
                <a:spcPct val="80000"/>
              </a:lnSpc>
              <a:spcAft>
                <a:spcPts val="500"/>
              </a:spcAft>
              <a:buFont typeface="Wingdings 2" pitchFamily="18" charset="2"/>
              <a:buNone/>
              <a:defRPr/>
            </a:pPr>
            <a:endParaRPr lang="en-US" sz="1600" dirty="0" smtClean="0"/>
          </a:p>
          <a:p>
            <a:pPr eaLnBrk="1" hangingPunct="1">
              <a:lnSpc>
                <a:spcPct val="80000"/>
              </a:lnSpc>
              <a:spcAft>
                <a:spcPts val="500"/>
              </a:spcAft>
              <a:buFont typeface="Wingdings 2" pitchFamily="18" charset="2"/>
              <a:buNone/>
              <a:defRPr/>
            </a:pPr>
            <a:r>
              <a:rPr lang="en-US" sz="1600" dirty="0" smtClean="0"/>
              <a:t>				</a:t>
            </a:r>
          </a:p>
        </p:txBody>
      </p:sp>
      <p:pic>
        <p:nvPicPr>
          <p:cNvPr id="13316" name="Picture 6"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  </a:t>
            </a:r>
          </a:p>
        </p:txBody>
      </p:sp>
      <p:pic>
        <p:nvPicPr>
          <p:cNvPr id="13320" name="Picture 5" descr="SO0045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0900">
            <a:off x="5467350" y="260350"/>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59355209"/>
              </p:ext>
            </p:extLst>
          </p:nvPr>
        </p:nvGraphicFramePr>
        <p:xfrm>
          <a:off x="1295400" y="3110865"/>
          <a:ext cx="5610225" cy="2085975"/>
        </p:xfrm>
        <a:graphic>
          <a:graphicData uri="http://schemas.openxmlformats.org/presentationml/2006/ole">
            <mc:AlternateContent xmlns:mc="http://schemas.openxmlformats.org/markup-compatibility/2006">
              <mc:Choice xmlns:v="urn:schemas-microsoft-com:vml" Requires="v">
                <p:oleObj spid="_x0000_s13366" name="Worksheet" r:id="rId7" imgW="5610374" imgH="2086093" progId="Excel.Sheet.12">
                  <p:embed/>
                </p:oleObj>
              </mc:Choice>
              <mc:Fallback>
                <p:oleObj name="Worksheet" r:id="rId7" imgW="5610374" imgH="2086093" progId="Excel.Sheet.12">
                  <p:embed/>
                  <p:pic>
                    <p:nvPicPr>
                      <p:cNvPr id="0" name=""/>
                      <p:cNvPicPr/>
                      <p:nvPr/>
                    </p:nvPicPr>
                    <p:blipFill>
                      <a:blip r:embed="rId8"/>
                      <a:stretch>
                        <a:fillRect/>
                      </a:stretch>
                    </p:blipFill>
                    <p:spPr>
                      <a:xfrm>
                        <a:off x="1295400" y="3110865"/>
                        <a:ext cx="5610225" cy="2085975"/>
                      </a:xfrm>
                      <a:prstGeom prst="rect">
                        <a:avLst/>
                      </a:prstGeom>
                    </p:spPr>
                  </p:pic>
                </p:oleObj>
              </mc:Fallback>
            </mc:AlternateContent>
          </a:graphicData>
        </a:graphic>
      </p:graphicFrame>
      <p:pic>
        <p:nvPicPr>
          <p:cNvPr id="13328" name="Picture 27" descr="image019"/>
          <p:cNvPicPr>
            <a:picLocks noChangeAspect="1" noChangeArrowheads="1"/>
          </p:cNvPicPr>
          <p:nvPr/>
        </p:nvPicPr>
        <p:blipFill rotWithShape="1">
          <a:blip r:embed="rId9">
            <a:extLst>
              <a:ext uri="{28A0092B-C50C-407E-A947-70E740481C1C}">
                <a14:useLocalDpi xmlns:a14="http://schemas.microsoft.com/office/drawing/2010/main" val="0"/>
              </a:ext>
            </a:extLst>
          </a:blip>
          <a:srcRect l="5713" t="11160" r="21931"/>
          <a:stretch/>
        </p:blipFill>
        <p:spPr bwMode="auto">
          <a:xfrm>
            <a:off x="7034201" y="4602480"/>
            <a:ext cx="172668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40" descr="image00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771"/>
          <a:stretch/>
        </p:blipFill>
        <p:spPr bwMode="auto">
          <a:xfrm>
            <a:off x="7049123" y="3124200"/>
            <a:ext cx="1711765"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7"/>
          <p:cNvSpPr>
            <a:spLocks noChangeArrowheads="1"/>
          </p:cNvSpPr>
          <p:nvPr/>
        </p:nvSpPr>
        <p:spPr bwMode="auto">
          <a:xfrm>
            <a:off x="3505200" y="228600"/>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Tx/>
              <a:buNone/>
            </a:pPr>
            <a:r>
              <a:rPr lang="en-US" altLang="en-US" sz="1800" b="1" i="1">
                <a:solidFill>
                  <a:schemeClr val="accent2"/>
                </a:solidFill>
                <a:latin typeface="Arial" charset="0"/>
              </a:rPr>
              <a:t>Great minds begin at Head Start  </a:t>
            </a:r>
          </a:p>
        </p:txBody>
      </p:sp>
      <p:sp>
        <p:nvSpPr>
          <p:cNvPr id="11" name="AutoShape 2"/>
          <p:cNvSpPr>
            <a:spLocks noGrp="1" noChangeArrowheads="1"/>
          </p:cNvSpPr>
          <p:nvPr>
            <p:ph type="title"/>
          </p:nvPr>
        </p:nvSpPr>
        <p:spPr>
          <a:xfrm>
            <a:off x="1435100" y="598488"/>
            <a:ext cx="7499350" cy="819150"/>
          </a:xfrm>
        </p:spPr>
        <p:txBody>
          <a:bodyPr/>
          <a:lstStyle/>
          <a:p>
            <a:pPr eaLnBrk="1" fontAlgn="auto" hangingPunct="1">
              <a:spcAft>
                <a:spcPts val="0"/>
              </a:spcAft>
              <a:defRPr/>
            </a:pPr>
            <a:r>
              <a:rPr lang="en-US" sz="2800" b="1" dirty="0" smtClean="0">
                <a:solidFill>
                  <a:schemeClr val="bg2"/>
                </a:solidFill>
              </a:rPr>
              <a:t>Challenges for 2017-2018 and Beyond</a:t>
            </a:r>
          </a:p>
        </p:txBody>
      </p:sp>
      <p:sp>
        <p:nvSpPr>
          <p:cNvPr id="12" name="Rectangle 3"/>
          <p:cNvSpPr>
            <a:spLocks noGrp="1" noChangeArrowheads="1"/>
          </p:cNvSpPr>
          <p:nvPr>
            <p:ph idx="1"/>
          </p:nvPr>
        </p:nvSpPr>
        <p:spPr>
          <a:xfrm>
            <a:off x="1371600" y="1312863"/>
            <a:ext cx="7099300" cy="4859337"/>
          </a:xfrm>
        </p:spPr>
        <p:txBody>
          <a:bodyPr>
            <a:normAutofit fontScale="55000" lnSpcReduction="20000"/>
          </a:bodyPr>
          <a:lstStyle/>
          <a:p>
            <a:pPr marL="365760" indent="-283464" eaLnBrk="1" fontAlgn="auto" hangingPunct="1">
              <a:spcAft>
                <a:spcPts val="0"/>
              </a:spcAft>
              <a:buFont typeface="Wingdings 2" pitchFamily="18" charset="2"/>
              <a:buNone/>
              <a:defRPr/>
            </a:pPr>
            <a:endParaRPr lang="en-US" sz="900" dirty="0" smtClean="0"/>
          </a:p>
          <a:p>
            <a:pPr marL="365760" indent="-283464" eaLnBrk="1" fontAlgn="auto" hangingPunct="1">
              <a:spcAft>
                <a:spcPts val="300"/>
              </a:spcAft>
              <a:buFont typeface="Wingdings 2"/>
              <a:buChar char=""/>
              <a:defRPr/>
            </a:pPr>
            <a:r>
              <a:rPr lang="en-US" sz="2500" b="1" dirty="0" smtClean="0">
                <a:solidFill>
                  <a:schemeClr val="bg2"/>
                </a:solidFill>
              </a:rPr>
              <a:t>New Challenges for 2017- 2018 include:</a:t>
            </a:r>
          </a:p>
          <a:p>
            <a:pPr marL="640398" lvl="1" indent="-283464" eaLnBrk="1" fontAlgn="auto" hangingPunct="1">
              <a:spcBef>
                <a:spcPts val="300"/>
              </a:spcBef>
              <a:spcAft>
                <a:spcPts val="200"/>
              </a:spcAft>
              <a:buFont typeface="Wingdings 2"/>
              <a:buChar char=""/>
              <a:defRPr/>
            </a:pPr>
            <a:r>
              <a:rPr lang="en-US" sz="2500" b="1" dirty="0" smtClean="0"/>
              <a:t>Continuing to implement the new regulations;</a:t>
            </a:r>
          </a:p>
          <a:p>
            <a:pPr marL="640398" lvl="1" indent="-283464" eaLnBrk="1" fontAlgn="auto" hangingPunct="1">
              <a:spcBef>
                <a:spcPts val="300"/>
              </a:spcBef>
              <a:spcAft>
                <a:spcPts val="200"/>
              </a:spcAft>
              <a:buFont typeface="Wingdings 2"/>
              <a:buChar char=""/>
              <a:defRPr/>
            </a:pPr>
            <a:r>
              <a:rPr lang="en-US" sz="2500" b="1" dirty="0" smtClean="0"/>
              <a:t>Implementing duration – </a:t>
            </a:r>
            <a:r>
              <a:rPr lang="en-US" sz="2500" dirty="0" smtClean="0"/>
              <a:t>increase in classroom hours in some classrooms;</a:t>
            </a:r>
          </a:p>
          <a:p>
            <a:pPr marL="640398" lvl="1" indent="-283464" eaLnBrk="1" fontAlgn="auto" hangingPunct="1">
              <a:spcBef>
                <a:spcPts val="300"/>
              </a:spcBef>
              <a:spcAft>
                <a:spcPts val="200"/>
              </a:spcAft>
              <a:buFont typeface="Wingdings 2"/>
              <a:buChar char=""/>
              <a:defRPr/>
            </a:pPr>
            <a:r>
              <a:rPr lang="en-US" sz="2500" b="1" dirty="0" smtClean="0"/>
              <a:t>Considering slot reductions and reductions of staff – </a:t>
            </a:r>
            <a:r>
              <a:rPr lang="en-US" sz="2500" dirty="0" smtClean="0"/>
              <a:t>to use resources differently (cost increases); would need official approvals;  and</a:t>
            </a:r>
          </a:p>
          <a:p>
            <a:pPr marL="640398" lvl="1" indent="-283464" eaLnBrk="1" fontAlgn="auto" hangingPunct="1">
              <a:spcBef>
                <a:spcPts val="300"/>
              </a:spcBef>
              <a:spcAft>
                <a:spcPts val="200"/>
              </a:spcAft>
              <a:buFont typeface="Wingdings 2"/>
              <a:buChar char=""/>
              <a:defRPr/>
            </a:pPr>
            <a:r>
              <a:rPr lang="en-US" sz="2500" b="1" dirty="0" smtClean="0"/>
              <a:t>NYS QualityStars </a:t>
            </a:r>
            <a:r>
              <a:rPr lang="en-US" sz="2500" dirty="0" smtClean="0"/>
              <a:t>– must do this accreditation like program to satisfy new Head Start rules.</a:t>
            </a:r>
          </a:p>
          <a:p>
            <a:pPr marL="365760" indent="-283464" eaLnBrk="1" fontAlgn="auto" hangingPunct="1">
              <a:spcAft>
                <a:spcPts val="300"/>
              </a:spcAft>
              <a:buFont typeface="Wingdings 2"/>
              <a:buChar char=""/>
              <a:defRPr/>
            </a:pPr>
            <a:r>
              <a:rPr lang="en-US" sz="2500" b="1" dirty="0" smtClean="0">
                <a:solidFill>
                  <a:schemeClr val="bg2"/>
                </a:solidFill>
              </a:rPr>
              <a:t>Same Challenges as Last Year – </a:t>
            </a:r>
          </a:p>
          <a:p>
            <a:pPr marL="640398" lvl="1" indent="-283464" eaLnBrk="1" fontAlgn="auto" hangingPunct="1">
              <a:spcBef>
                <a:spcPts val="300"/>
              </a:spcBef>
              <a:spcAft>
                <a:spcPts val="200"/>
              </a:spcAft>
              <a:buFont typeface="Wingdings 2"/>
              <a:buChar char=""/>
              <a:defRPr/>
            </a:pPr>
            <a:r>
              <a:rPr lang="en-US" sz="2500" b="1" dirty="0" smtClean="0"/>
              <a:t>Changing Landscape – </a:t>
            </a:r>
            <a:r>
              <a:rPr lang="en-US" sz="2500" dirty="0" smtClean="0"/>
              <a:t>NYS continues to increase its UPK efforts; now allowing three year olds and building of classrooms for pre-k on the cheap (no local share).</a:t>
            </a:r>
          </a:p>
          <a:p>
            <a:pPr marL="640398" lvl="1" indent="-283464" eaLnBrk="1" fontAlgn="auto" hangingPunct="1">
              <a:spcBef>
                <a:spcPts val="300"/>
              </a:spcBef>
              <a:spcAft>
                <a:spcPts val="200"/>
              </a:spcAft>
              <a:buFont typeface="Wingdings 2"/>
              <a:buChar char=""/>
              <a:defRPr/>
            </a:pPr>
            <a:r>
              <a:rPr lang="en-US" sz="2500" b="1" dirty="0" smtClean="0"/>
              <a:t>Wages </a:t>
            </a:r>
            <a:r>
              <a:rPr lang="en-US" sz="2500" b="1" dirty="0"/>
              <a:t>– </a:t>
            </a:r>
            <a:r>
              <a:rPr lang="en-US" sz="2500" dirty="0"/>
              <a:t>The </a:t>
            </a:r>
            <a:r>
              <a:rPr lang="en-US" sz="2500" dirty="0" smtClean="0"/>
              <a:t>annual increases </a:t>
            </a:r>
            <a:r>
              <a:rPr lang="en-US" sz="2500" dirty="0"/>
              <a:t>in NYS minimum wage </a:t>
            </a:r>
            <a:r>
              <a:rPr lang="en-US" sz="2500" dirty="0" smtClean="0"/>
              <a:t>continues to strain the budget  and ‘compress’ </a:t>
            </a:r>
            <a:r>
              <a:rPr lang="en-US" sz="2500" dirty="0"/>
              <a:t>the pay scale. </a:t>
            </a:r>
            <a:endParaRPr lang="en-US" sz="2500" dirty="0" smtClean="0"/>
          </a:p>
          <a:p>
            <a:pPr marL="640398" lvl="1" indent="-283464" eaLnBrk="1" fontAlgn="auto" hangingPunct="1">
              <a:spcBef>
                <a:spcPts val="300"/>
              </a:spcBef>
              <a:spcAft>
                <a:spcPts val="200"/>
              </a:spcAft>
              <a:buFont typeface="Wingdings 2"/>
              <a:buChar char=""/>
              <a:defRPr/>
            </a:pPr>
            <a:r>
              <a:rPr lang="en-US" altLang="en-US" sz="2500" b="1" dirty="0" smtClean="0"/>
              <a:t>Diversify </a:t>
            </a:r>
            <a:r>
              <a:rPr lang="en-US" altLang="en-US" sz="2500" b="1" dirty="0"/>
              <a:t>Revenue</a:t>
            </a:r>
            <a:r>
              <a:rPr lang="en-US" altLang="en-US" sz="2500" dirty="0"/>
              <a:t> – operating support programs and activities with non- federal Head Start funding such as continuing  to implement Cavity Free Kids and expand it in 2016 with Mega Hub project;  health institutes; and Success By Six initiatives.  What if ‘free classroom space’ of 4 classrooms goes away</a:t>
            </a:r>
            <a:r>
              <a:rPr lang="en-US" altLang="en-US" sz="2500" dirty="0" smtClean="0"/>
              <a:t>?</a:t>
            </a:r>
            <a:r>
              <a:rPr lang="en-US" sz="2500" b="1" dirty="0"/>
              <a:t> </a:t>
            </a:r>
            <a:endParaRPr lang="en-US" sz="2500" b="1" dirty="0" smtClean="0"/>
          </a:p>
          <a:p>
            <a:pPr marL="640398" lvl="1" indent="-283464" eaLnBrk="1" fontAlgn="auto" hangingPunct="1">
              <a:spcBef>
                <a:spcPts val="300"/>
              </a:spcBef>
              <a:spcAft>
                <a:spcPts val="200"/>
              </a:spcAft>
              <a:buFont typeface="Wingdings 2"/>
              <a:buChar char=""/>
              <a:defRPr/>
            </a:pPr>
            <a:r>
              <a:rPr lang="en-US" sz="2500" b="1" dirty="0" smtClean="0"/>
              <a:t>NAEYC  </a:t>
            </a:r>
            <a:r>
              <a:rPr lang="en-US" sz="2500" b="1" dirty="0"/>
              <a:t>Accreditation </a:t>
            </a:r>
            <a:r>
              <a:rPr lang="en-US" sz="2500" dirty="0"/>
              <a:t>– CWC-PHS continues to maintain  accreditation at all locations; need to get the YMCA collaboration into </a:t>
            </a:r>
            <a:r>
              <a:rPr lang="en-US" sz="2500" dirty="0" smtClean="0"/>
              <a:t>Accreditation process.</a:t>
            </a:r>
            <a:r>
              <a:rPr lang="en-US" altLang="en-US" sz="2500" b="1" dirty="0"/>
              <a:t> </a:t>
            </a:r>
            <a:endParaRPr lang="en-US" altLang="en-US" sz="2500" b="1" dirty="0" smtClean="0"/>
          </a:p>
          <a:p>
            <a:pPr marL="640398" lvl="1" indent="-283464" eaLnBrk="1" fontAlgn="auto" hangingPunct="1">
              <a:spcBef>
                <a:spcPts val="300"/>
              </a:spcBef>
              <a:spcAft>
                <a:spcPts val="200"/>
              </a:spcAft>
              <a:buFont typeface="Wingdings 2"/>
              <a:buChar char=""/>
              <a:defRPr/>
            </a:pPr>
            <a:r>
              <a:rPr lang="en-US" altLang="en-US" sz="2500" b="1" dirty="0" smtClean="0"/>
              <a:t>Continued micro-management </a:t>
            </a:r>
            <a:r>
              <a:rPr lang="en-US" altLang="en-US" sz="2500" b="1" dirty="0"/>
              <a:t>of local grantees by HHS </a:t>
            </a:r>
            <a:r>
              <a:rPr lang="en-US" altLang="en-US" sz="2500" dirty="0"/>
              <a:t>Central (DC) and Regional Office and Training Providers </a:t>
            </a:r>
            <a:r>
              <a:rPr lang="en-US" altLang="en-US" sz="2500" dirty="0" smtClean="0"/>
              <a:t>. </a:t>
            </a:r>
          </a:p>
          <a:p>
            <a:pPr marL="640398" lvl="1" indent="-283464" eaLnBrk="1" fontAlgn="auto" hangingPunct="1">
              <a:spcBef>
                <a:spcPts val="300"/>
              </a:spcBef>
              <a:spcAft>
                <a:spcPts val="200"/>
              </a:spcAft>
              <a:buFont typeface="Wingdings 2"/>
              <a:buChar char=""/>
              <a:defRPr/>
            </a:pPr>
            <a:r>
              <a:rPr lang="en-US" sz="2500" b="1" dirty="0" smtClean="0"/>
              <a:t>Affording Health Insurance </a:t>
            </a:r>
            <a:r>
              <a:rPr lang="en-US" sz="2500" dirty="0" smtClean="0"/>
              <a:t>– the cost of complying with the Affordable Care Act is significant, especially as it relates to group size.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  </a:t>
            </a:r>
          </a:p>
        </p:txBody>
      </p:sp>
      <p:pic>
        <p:nvPicPr>
          <p:cNvPr id="15365"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519738" y="260350"/>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a:xfrm>
            <a:off x="1371600" y="595313"/>
            <a:ext cx="7499350" cy="1143000"/>
          </a:xfrm>
        </p:spPr>
        <p:txBody>
          <a:bodyPr>
            <a:noAutofit/>
          </a:bodyPr>
          <a:lstStyle/>
          <a:p>
            <a:pPr eaLnBrk="1" fontAlgn="auto" hangingPunct="1">
              <a:spcAft>
                <a:spcPts val="0"/>
              </a:spcAft>
              <a:defRPr/>
            </a:pPr>
            <a:r>
              <a:rPr lang="en-US" sz="2800" b="1" dirty="0" smtClean="0">
                <a:solidFill>
                  <a:schemeClr val="bg2"/>
                </a:solidFill>
              </a:rPr>
              <a:t>An Explanation of 2017 Budgetary Expenditures &amp; Proposed Budget for 2018</a:t>
            </a:r>
          </a:p>
        </p:txBody>
      </p:sp>
      <p:sp>
        <p:nvSpPr>
          <p:cNvPr id="15367" name="Rectangle 3"/>
          <p:cNvSpPr>
            <a:spLocks noGrp="1" noChangeArrowheads="1"/>
          </p:cNvSpPr>
          <p:nvPr>
            <p:ph idx="1"/>
          </p:nvPr>
        </p:nvSpPr>
        <p:spPr>
          <a:xfrm>
            <a:off x="1219200" y="1752600"/>
            <a:ext cx="7315200" cy="4572000"/>
          </a:xfrm>
        </p:spPr>
        <p:txBody>
          <a:bodyPr/>
          <a:lstStyle/>
          <a:p>
            <a:pPr eaLnBrk="1" hangingPunct="1">
              <a:defRPr/>
            </a:pPr>
            <a:r>
              <a:rPr lang="en-US" altLang="en-US" sz="1400" dirty="0" smtClean="0"/>
              <a:t>A detailed explanation of budgetary expenditures is included in our HHS grant application(s) which are subsequently approved by HHS.  The table below is a summary.  All costs are reasonable,  necessary and allocable.  </a:t>
            </a:r>
          </a:p>
          <a:p>
            <a:pPr eaLnBrk="1" hangingPunct="1">
              <a:defRPr/>
            </a:pPr>
            <a:r>
              <a:rPr lang="en-US" altLang="en-US" sz="1400" dirty="0" smtClean="0"/>
              <a:t>The Board of Directors and Policy Council reviewed and approved 2017 Head Start &amp; Early Head Start grant applications.  Relevant correspondence and program information is provided to the governing bodies. </a:t>
            </a:r>
          </a:p>
          <a:p>
            <a:pPr eaLnBrk="1" hangingPunct="1">
              <a:defRPr/>
            </a:pPr>
            <a:r>
              <a:rPr lang="en-US" altLang="en-US" sz="1400" dirty="0" smtClean="0">
                <a:solidFill>
                  <a:srgbClr val="000000"/>
                </a:solidFill>
              </a:rPr>
              <a:t>Key factors driving up costs for 2017 were health insurance and the minimum wage increase.</a:t>
            </a:r>
          </a:p>
          <a:p>
            <a:pPr eaLnBrk="1" hangingPunct="1">
              <a:defRPr/>
            </a:pPr>
            <a:r>
              <a:rPr lang="en-US" altLang="en-US" sz="1400" dirty="0" smtClean="0"/>
              <a:t>The agency recorded more than </a:t>
            </a:r>
            <a:r>
              <a:rPr lang="en-US" altLang="en-US" sz="1400" b="1" dirty="0" smtClean="0">
                <a:solidFill>
                  <a:srgbClr val="FF0000"/>
                </a:solidFill>
              </a:rPr>
              <a:t>$994,000</a:t>
            </a:r>
            <a:r>
              <a:rPr lang="en-US" altLang="en-US" sz="1400" dirty="0" smtClean="0"/>
              <a:t>, exceeding the required minimum non-federal share / in-kind for 2017. </a:t>
            </a:r>
          </a:p>
          <a:p>
            <a:pPr marL="82550" indent="0" eaLnBrk="1" hangingPunct="1">
              <a:buFont typeface="Wingdings 2" pitchFamily="18" charset="2"/>
              <a:buNone/>
              <a:defRPr/>
            </a:pPr>
            <a:endParaRPr lang="en-US" altLang="en-US" sz="1400" dirty="0" smtClean="0"/>
          </a:p>
          <a:p>
            <a:pPr eaLnBrk="1" hangingPunct="1">
              <a:defRPr/>
            </a:pPr>
            <a:endParaRPr lang="en-US" altLang="en-US" sz="1400" dirty="0" smtClean="0">
              <a:solidFill>
                <a:srgbClr val="846B8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38012191"/>
              </p:ext>
            </p:extLst>
          </p:nvPr>
        </p:nvGraphicFramePr>
        <p:xfrm>
          <a:off x="1524000" y="4022992"/>
          <a:ext cx="7061200" cy="2282673"/>
        </p:xfrm>
        <a:graphic>
          <a:graphicData uri="http://schemas.openxmlformats.org/drawingml/2006/table">
            <a:tbl>
              <a:tblPr>
                <a:tableStyleId>{5C22544A-7EE6-4342-B048-85BDC9FD1C3A}</a:tableStyleId>
              </a:tblPr>
              <a:tblGrid>
                <a:gridCol w="1778000"/>
                <a:gridCol w="927100"/>
                <a:gridCol w="1054100"/>
                <a:gridCol w="812800"/>
                <a:gridCol w="889000"/>
                <a:gridCol w="774700"/>
                <a:gridCol w="825500"/>
              </a:tblGrid>
              <a:tr h="484398">
                <a:tc>
                  <a:txBody>
                    <a:bodyPr/>
                    <a:lstStyle/>
                    <a:p>
                      <a:pPr algn="l" rtl="0" fontAlgn="ctr"/>
                      <a:r>
                        <a:rPr lang="en-US" sz="1000" u="none" strike="noStrike" dirty="0">
                          <a:effectLst/>
                        </a:rPr>
                        <a:t>COST CATEGORY                       federal funding</a:t>
                      </a:r>
                      <a:endParaRPr lang="en-US" sz="1000" b="0" i="0" u="none" strike="noStrike" dirty="0">
                        <a:solidFill>
                          <a:srgbClr val="000000"/>
                        </a:solidFill>
                        <a:effectLst/>
                        <a:latin typeface="Gill Sans MT"/>
                      </a:endParaRPr>
                    </a:p>
                  </a:txBody>
                  <a:tcPr marL="0" marR="0" marT="0" marB="0" anchor="ctr"/>
                </a:tc>
                <a:tc>
                  <a:txBody>
                    <a:bodyPr/>
                    <a:lstStyle/>
                    <a:p>
                      <a:pPr algn="ctr" rtl="0" fontAlgn="ctr"/>
                      <a:r>
                        <a:rPr lang="en-US" sz="1000" u="none" strike="noStrike">
                          <a:effectLst/>
                        </a:rPr>
                        <a:t>HEAD START</a:t>
                      </a:r>
                      <a:endParaRPr lang="en-US" sz="1000" b="0" i="0" u="none" strike="noStrike">
                        <a:solidFill>
                          <a:srgbClr val="000000"/>
                        </a:solidFill>
                        <a:effectLst/>
                        <a:latin typeface="Gill Sans MT"/>
                      </a:endParaRPr>
                    </a:p>
                  </a:txBody>
                  <a:tcPr marL="0" marR="0" marT="0" marB="0" anchor="ctr"/>
                </a:tc>
                <a:tc>
                  <a:txBody>
                    <a:bodyPr/>
                    <a:lstStyle/>
                    <a:p>
                      <a:pPr algn="ctr" rtl="0" fontAlgn="ctr"/>
                      <a:r>
                        <a:rPr lang="en-US" sz="1000" u="none" strike="noStrike">
                          <a:effectLst/>
                        </a:rPr>
                        <a:t>HEAD START TRAINING</a:t>
                      </a:r>
                      <a:endParaRPr lang="en-US" sz="1000" b="0" i="0" u="none" strike="noStrike">
                        <a:solidFill>
                          <a:srgbClr val="000000"/>
                        </a:solidFill>
                        <a:effectLst/>
                        <a:latin typeface="Gill Sans MT"/>
                      </a:endParaRPr>
                    </a:p>
                  </a:txBody>
                  <a:tcPr marL="0" marR="0" marT="0" marB="0" anchor="ctr"/>
                </a:tc>
                <a:tc>
                  <a:txBody>
                    <a:bodyPr/>
                    <a:lstStyle/>
                    <a:p>
                      <a:pPr algn="ctr" rtl="0" fontAlgn="ctr"/>
                      <a:r>
                        <a:rPr lang="en-US" sz="1000" u="none" strike="noStrike">
                          <a:effectLst/>
                        </a:rPr>
                        <a:t>EARLY HEAD START</a:t>
                      </a:r>
                      <a:endParaRPr lang="en-US" sz="1000" b="0" i="0" u="none" strike="noStrike">
                        <a:solidFill>
                          <a:srgbClr val="000000"/>
                        </a:solidFill>
                        <a:effectLst/>
                        <a:latin typeface="Gill Sans MT"/>
                      </a:endParaRPr>
                    </a:p>
                  </a:txBody>
                  <a:tcPr marL="0" marR="0" marT="0" marB="0" anchor="ctr"/>
                </a:tc>
                <a:tc>
                  <a:txBody>
                    <a:bodyPr/>
                    <a:lstStyle/>
                    <a:p>
                      <a:pPr algn="ctr" rtl="0" fontAlgn="ctr"/>
                      <a:r>
                        <a:rPr lang="en-US" sz="1000" u="none" strike="noStrike">
                          <a:effectLst/>
                        </a:rPr>
                        <a:t>EARLY HEAD START TRAINING</a:t>
                      </a:r>
                      <a:endParaRPr lang="en-US" sz="1000" b="0" i="0" u="none" strike="noStrike">
                        <a:solidFill>
                          <a:srgbClr val="000000"/>
                        </a:solidFill>
                        <a:effectLst/>
                        <a:latin typeface="Gill Sans MT"/>
                      </a:endParaRPr>
                    </a:p>
                  </a:txBody>
                  <a:tcPr marL="0" marR="0" marT="0" marB="0" anchor="ctr"/>
                </a:tc>
                <a:tc>
                  <a:txBody>
                    <a:bodyPr/>
                    <a:lstStyle/>
                    <a:p>
                      <a:pPr algn="l" rtl="0" fontAlgn="ctr"/>
                      <a:r>
                        <a:rPr lang="en-US" sz="1000" u="none" strike="noStrike">
                          <a:effectLst/>
                        </a:rPr>
                        <a:t>TOTAL 2017</a:t>
                      </a:r>
                      <a:endParaRPr lang="en-US" sz="1000" b="0" i="0" u="none" strike="noStrike">
                        <a:solidFill>
                          <a:srgbClr val="000000"/>
                        </a:solidFill>
                        <a:effectLst/>
                        <a:latin typeface="Gill Sans MT"/>
                      </a:endParaRPr>
                    </a:p>
                  </a:txBody>
                  <a:tcPr marL="0" marR="0" marT="0" marB="0" anchor="ctr"/>
                </a:tc>
                <a:tc>
                  <a:txBody>
                    <a:bodyPr/>
                    <a:lstStyle/>
                    <a:p>
                      <a:pPr algn="ctr" rtl="0" fontAlgn="ctr"/>
                      <a:r>
                        <a:rPr lang="en-US" sz="1000" u="none" strike="noStrike">
                          <a:effectLst/>
                        </a:rPr>
                        <a:t>TOTAL PER GRANT AWARD</a:t>
                      </a:r>
                      <a:endParaRPr lang="en-US" sz="1000" b="0" i="0" u="none" strike="noStrike">
                        <a:solidFill>
                          <a:srgbClr val="000000"/>
                        </a:solidFill>
                        <a:effectLst/>
                        <a:latin typeface="Gill Sans MT"/>
                      </a:endParaRPr>
                    </a:p>
                  </a:txBody>
                  <a:tcPr marL="0" marR="0" marT="0" marB="0" anchor="ctr"/>
                </a:tc>
              </a:tr>
              <a:tr h="202435">
                <a:tc>
                  <a:txBody>
                    <a:bodyPr/>
                    <a:lstStyle/>
                    <a:p>
                      <a:pPr algn="l" rtl="0" fontAlgn="b"/>
                      <a:r>
                        <a:rPr lang="en-US" sz="1000" u="none" strike="noStrike">
                          <a:effectLst/>
                        </a:rPr>
                        <a:t>Personnel</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1,871,850 </a:t>
                      </a:r>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276,891 </a:t>
                      </a:r>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$ 2,148,741 </a:t>
                      </a:r>
                      <a:endParaRPr lang="en-US" sz="1000" b="0" i="0" u="none" strike="noStrike">
                        <a:solidFill>
                          <a:srgbClr val="000000"/>
                        </a:solidFill>
                        <a:effectLst/>
                        <a:latin typeface="Calibri"/>
                      </a:endParaRPr>
                    </a:p>
                  </a:txBody>
                  <a:tcPr marL="0" marR="0" marT="0" marB="0" anchor="b"/>
                </a:tc>
                <a:tc>
                  <a:txBody>
                    <a:bodyPr/>
                    <a:lstStyle/>
                    <a:p>
                      <a:pPr algn="l" fontAlgn="b"/>
                      <a:r>
                        <a:rPr lang="en-US" sz="1000" u="none" strike="noStrike">
                          <a:effectLst/>
                        </a:rPr>
                        <a:t> $   2,106,387 </a:t>
                      </a:r>
                      <a:endParaRPr lang="en-US" sz="1000" b="0" i="0" u="none" strike="noStrike">
                        <a:solidFill>
                          <a:srgbClr val="000000"/>
                        </a:solidFill>
                        <a:effectLst/>
                        <a:latin typeface="Calibri"/>
                      </a:endParaRPr>
                    </a:p>
                  </a:txBody>
                  <a:tcPr marL="0" marR="0" marT="0" marB="0" anchor="b"/>
                </a:tc>
              </a:tr>
              <a:tr h="202435">
                <a:tc>
                  <a:txBody>
                    <a:bodyPr/>
                    <a:lstStyle/>
                    <a:p>
                      <a:pPr algn="l" rtl="0" fontAlgn="b"/>
                      <a:r>
                        <a:rPr lang="en-US" sz="1000" u="none" strike="noStrike">
                          <a:effectLst/>
                        </a:rPr>
                        <a:t>Fringe Benefits</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668,873 </a:t>
                      </a:r>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100,853 </a:t>
                      </a:r>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769,726 </a:t>
                      </a:r>
                      <a:endParaRPr lang="en-US" sz="1000" b="0" i="0" u="none" strike="noStrike">
                        <a:solidFill>
                          <a:srgbClr val="000000"/>
                        </a:solidFill>
                        <a:effectLst/>
                        <a:latin typeface="Calibri"/>
                      </a:endParaRPr>
                    </a:p>
                  </a:txBody>
                  <a:tcPr marL="0" marR="0" marT="0" marB="0" anchor="b"/>
                </a:tc>
                <a:tc>
                  <a:txBody>
                    <a:bodyPr/>
                    <a:lstStyle/>
                    <a:p>
                      <a:pPr algn="l" fontAlgn="b"/>
                      <a:r>
                        <a:rPr lang="en-US" sz="1000" u="none" strike="noStrike">
                          <a:effectLst/>
                        </a:rPr>
                        <a:t> $      793,221 </a:t>
                      </a:r>
                      <a:endParaRPr lang="en-US" sz="1000" b="0" i="0" u="none" strike="noStrike">
                        <a:solidFill>
                          <a:srgbClr val="000000"/>
                        </a:solidFill>
                        <a:effectLst/>
                        <a:latin typeface="Calibri"/>
                      </a:endParaRPr>
                    </a:p>
                  </a:txBody>
                  <a:tcPr marL="0" marR="0" marT="0" marB="0" anchor="b"/>
                </a:tc>
              </a:tr>
              <a:tr h="202435">
                <a:tc>
                  <a:txBody>
                    <a:bodyPr/>
                    <a:lstStyle/>
                    <a:p>
                      <a:pPr algn="l" rtl="0" fontAlgn="b"/>
                      <a:r>
                        <a:rPr lang="en-US" sz="1000" u="none" strike="noStrike">
                          <a:effectLst/>
                        </a:rPr>
                        <a:t>Travel</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22,643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9,569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10,838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1,959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45,009 </a:t>
                      </a:r>
                      <a:endParaRPr lang="en-US" sz="1000" b="0" i="0" u="none" strike="noStrike">
                        <a:solidFill>
                          <a:srgbClr val="000000"/>
                        </a:solidFill>
                        <a:effectLst/>
                        <a:latin typeface="Calibri"/>
                      </a:endParaRPr>
                    </a:p>
                  </a:txBody>
                  <a:tcPr marL="0" marR="0" marT="0" marB="0" anchor="b"/>
                </a:tc>
                <a:tc>
                  <a:txBody>
                    <a:bodyPr/>
                    <a:lstStyle/>
                    <a:p>
                      <a:pPr algn="l" fontAlgn="b"/>
                      <a:r>
                        <a:rPr lang="en-US" sz="1000" u="none" strike="noStrike">
                          <a:effectLst/>
                        </a:rPr>
                        <a:t> $         27,690 </a:t>
                      </a:r>
                      <a:endParaRPr lang="en-US" sz="1000" b="0" i="0" u="none" strike="noStrike">
                        <a:solidFill>
                          <a:srgbClr val="000000"/>
                        </a:solidFill>
                        <a:effectLst/>
                        <a:latin typeface="Calibri"/>
                      </a:endParaRPr>
                    </a:p>
                  </a:txBody>
                  <a:tcPr marL="0" marR="0" marT="0" marB="0" anchor="b"/>
                </a:tc>
              </a:tr>
              <a:tr h="202435">
                <a:tc>
                  <a:txBody>
                    <a:bodyPr/>
                    <a:lstStyle/>
                    <a:p>
                      <a:pPr algn="l" rtl="0" fontAlgn="b"/>
                      <a:r>
                        <a:rPr lang="en-US" sz="1000" u="none" strike="noStrike">
                          <a:effectLst/>
                        </a:rPr>
                        <a:t>Equipment</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119,760 </a:t>
                      </a:r>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119,760 </a:t>
                      </a:r>
                      <a:endParaRPr lang="en-US" sz="1000" b="0" i="0" u="none" strike="noStrike">
                        <a:solidFill>
                          <a:srgbClr val="000000"/>
                        </a:solidFill>
                        <a:effectLst/>
                        <a:latin typeface="Calibri"/>
                      </a:endParaRPr>
                    </a:p>
                  </a:txBody>
                  <a:tcPr marL="0" marR="0" marT="0" marB="0" anchor="b"/>
                </a:tc>
                <a:tc>
                  <a:txBody>
                    <a:bodyPr/>
                    <a:lstStyle/>
                    <a:p>
                      <a:pPr algn="l" fontAlgn="b"/>
                      <a:r>
                        <a:rPr lang="en-US" sz="1000" u="none" strike="noStrike">
                          <a:effectLst/>
                        </a:rPr>
                        <a:t> $      120,223 </a:t>
                      </a:r>
                      <a:endParaRPr lang="en-US" sz="1000" b="0" i="0" u="none" strike="noStrike">
                        <a:solidFill>
                          <a:srgbClr val="000000"/>
                        </a:solidFill>
                        <a:effectLst/>
                        <a:latin typeface="Calibri"/>
                      </a:endParaRPr>
                    </a:p>
                  </a:txBody>
                  <a:tcPr marL="0" marR="0" marT="0" marB="0" anchor="b"/>
                </a:tc>
              </a:tr>
              <a:tr h="202435">
                <a:tc>
                  <a:txBody>
                    <a:bodyPr/>
                    <a:lstStyle/>
                    <a:p>
                      <a:pPr algn="l" rtl="0" fontAlgn="b"/>
                      <a:r>
                        <a:rPr lang="en-US" sz="1000" u="none" strike="noStrike">
                          <a:effectLst/>
                        </a:rPr>
                        <a:t>Supplies</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57,009 </a:t>
                      </a:r>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3,191 </a:t>
                      </a:r>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60,200 </a:t>
                      </a:r>
                      <a:endParaRPr lang="en-US" sz="1000" b="0" i="0" u="none" strike="noStrike">
                        <a:solidFill>
                          <a:srgbClr val="000000"/>
                        </a:solidFill>
                        <a:effectLst/>
                        <a:latin typeface="Calibri"/>
                      </a:endParaRPr>
                    </a:p>
                  </a:txBody>
                  <a:tcPr marL="0" marR="0" marT="0" marB="0" anchor="b"/>
                </a:tc>
                <a:tc>
                  <a:txBody>
                    <a:bodyPr/>
                    <a:lstStyle/>
                    <a:p>
                      <a:pPr algn="l" fontAlgn="b"/>
                      <a:r>
                        <a:rPr lang="en-US" sz="1000" u="none" strike="noStrike">
                          <a:effectLst/>
                        </a:rPr>
                        <a:t> $         47,691 </a:t>
                      </a:r>
                      <a:endParaRPr lang="en-US" sz="1000" b="0" i="0" u="none" strike="noStrike">
                        <a:solidFill>
                          <a:srgbClr val="000000"/>
                        </a:solidFill>
                        <a:effectLst/>
                        <a:latin typeface="Calibri"/>
                      </a:endParaRPr>
                    </a:p>
                  </a:txBody>
                  <a:tcPr marL="0" marR="0" marT="0" marB="0" anchor="b"/>
                </a:tc>
              </a:tr>
              <a:tr h="202435">
                <a:tc>
                  <a:txBody>
                    <a:bodyPr/>
                    <a:lstStyle/>
                    <a:p>
                      <a:pPr algn="l" rtl="0" fontAlgn="b"/>
                      <a:r>
                        <a:rPr lang="en-US" sz="1000" u="none" strike="noStrike" dirty="0">
                          <a:effectLst/>
                        </a:rPr>
                        <a:t>Contractual</a:t>
                      </a:r>
                      <a:endParaRPr lang="en-US" sz="1000" b="0" i="0" u="none" strike="noStrike" dirty="0">
                        <a:solidFill>
                          <a:srgbClr val="000000"/>
                        </a:solidFill>
                        <a:effectLst/>
                        <a:latin typeface="Gill Sans MT"/>
                      </a:endParaRPr>
                    </a:p>
                  </a:txBody>
                  <a:tcPr marL="0" marR="0" marT="0" marB="0" anchor="b"/>
                </a:tc>
                <a:tc>
                  <a:txBody>
                    <a:bodyPr/>
                    <a:lstStyle/>
                    <a:p>
                      <a:pPr algn="l" rtl="0" fontAlgn="b"/>
                      <a:r>
                        <a:rPr lang="en-US" sz="1000" u="none" strike="noStrike">
                          <a:effectLst/>
                        </a:rPr>
                        <a:t> $            64,827 </a:t>
                      </a:r>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7,166 </a:t>
                      </a:r>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71,993 </a:t>
                      </a:r>
                      <a:endParaRPr lang="en-US" sz="1000" b="0" i="0" u="none" strike="noStrike">
                        <a:solidFill>
                          <a:srgbClr val="000000"/>
                        </a:solidFill>
                        <a:effectLst/>
                        <a:latin typeface="Calibri"/>
                      </a:endParaRPr>
                    </a:p>
                  </a:txBody>
                  <a:tcPr marL="0" marR="0" marT="0" marB="0" anchor="b"/>
                </a:tc>
                <a:tc>
                  <a:txBody>
                    <a:bodyPr/>
                    <a:lstStyle/>
                    <a:p>
                      <a:pPr algn="l" fontAlgn="b"/>
                      <a:r>
                        <a:rPr lang="en-US" sz="1000" u="none" strike="noStrike">
                          <a:effectLst/>
                        </a:rPr>
                        <a:t> $         68,988 </a:t>
                      </a:r>
                      <a:endParaRPr lang="en-US" sz="1000" b="0" i="0" u="none" strike="noStrike">
                        <a:solidFill>
                          <a:srgbClr val="000000"/>
                        </a:solidFill>
                        <a:effectLst/>
                        <a:latin typeface="Calibri"/>
                      </a:endParaRPr>
                    </a:p>
                  </a:txBody>
                  <a:tcPr marL="0" marR="0" marT="0" marB="0" anchor="b"/>
                </a:tc>
              </a:tr>
              <a:tr h="221600">
                <a:tc>
                  <a:txBody>
                    <a:bodyPr/>
                    <a:lstStyle/>
                    <a:p>
                      <a:pPr algn="l" rtl="0" fontAlgn="b"/>
                      <a:r>
                        <a:rPr lang="en-US" sz="1000" u="none" strike="noStrike" dirty="0" smtClean="0">
                          <a:effectLst/>
                        </a:rPr>
                        <a:t>Construction</a:t>
                      </a:r>
                      <a:endParaRPr lang="en-US" sz="1000" b="0" i="0" u="none" strike="noStrike" dirty="0">
                        <a:solidFill>
                          <a:srgbClr val="000000"/>
                        </a:solidFill>
                        <a:effectLst/>
                        <a:latin typeface="Gill Sans MT"/>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dirty="0">
                          <a:effectLst/>
                        </a:rPr>
                        <a:t> $      </a:t>
                      </a:r>
                      <a:r>
                        <a:rPr lang="en-US" sz="1000" u="none" strike="noStrike" dirty="0" smtClean="0">
                          <a:effectLst/>
                        </a:rPr>
                        <a:t>    </a:t>
                      </a:r>
                      <a:r>
                        <a:rPr lang="en-US" sz="1000" u="none" strike="noStrike" dirty="0">
                          <a:effectLst/>
                        </a:rPr>
                        <a:t>- </a:t>
                      </a:r>
                      <a:endParaRPr lang="en-US" sz="1000" b="0" i="0" u="none" strike="noStrike" dirty="0">
                        <a:solidFill>
                          <a:srgbClr val="000000"/>
                        </a:solidFill>
                        <a:effectLst/>
                        <a:latin typeface="Calibri"/>
                      </a:endParaRPr>
                    </a:p>
                  </a:txBody>
                  <a:tcPr marL="0" marR="0" marT="0" marB="0" anchor="b"/>
                </a:tc>
                <a:tc>
                  <a:txBody>
                    <a:bodyPr/>
                    <a:lstStyle/>
                    <a:p>
                      <a:pPr algn="l" fontAlgn="b"/>
                      <a:r>
                        <a:rPr lang="en-US" sz="1000" u="none" strike="noStrike" dirty="0">
                          <a:effectLst/>
                        </a:rPr>
                        <a:t> </a:t>
                      </a:r>
                      <a:r>
                        <a:rPr lang="en-US" sz="1000" u="none" strike="noStrike" dirty="0" smtClean="0">
                          <a:effectLst/>
                        </a:rPr>
                        <a:t>$            </a:t>
                      </a:r>
                      <a:r>
                        <a:rPr lang="en-US" sz="1000" u="none" strike="noStrike" dirty="0">
                          <a:effectLst/>
                        </a:rPr>
                        <a:t>- </a:t>
                      </a:r>
                      <a:endParaRPr lang="en-US" sz="1000" b="0" i="0" u="none" strike="noStrike" dirty="0">
                        <a:solidFill>
                          <a:srgbClr val="000000"/>
                        </a:solidFill>
                        <a:effectLst/>
                        <a:latin typeface="Calibri"/>
                      </a:endParaRPr>
                    </a:p>
                  </a:txBody>
                  <a:tcPr marL="0" marR="0" marT="0" marB="0" anchor="b"/>
                </a:tc>
              </a:tr>
              <a:tr h="152400">
                <a:tc>
                  <a:txBody>
                    <a:bodyPr/>
                    <a:lstStyle/>
                    <a:p>
                      <a:pPr algn="l" rtl="0" fontAlgn="b"/>
                      <a:r>
                        <a:rPr lang="en-US" sz="1000" u="none" strike="noStrike">
                          <a:effectLst/>
                        </a:rPr>
                        <a:t>Other</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559,254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26,268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56,441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5,168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647,131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684,663 </a:t>
                      </a:r>
                      <a:endParaRPr lang="en-US" sz="1000" b="0" i="0" u="none" strike="noStrike">
                        <a:solidFill>
                          <a:srgbClr val="000000"/>
                        </a:solidFill>
                        <a:effectLst/>
                        <a:latin typeface="Calibri"/>
                      </a:endParaRPr>
                    </a:p>
                  </a:txBody>
                  <a:tcPr marL="0" marR="0" marT="0" marB="0" anchor="b"/>
                </a:tc>
              </a:tr>
              <a:tr h="209665">
                <a:tc>
                  <a:txBody>
                    <a:bodyPr/>
                    <a:lstStyle/>
                    <a:p>
                      <a:pPr algn="l" rtl="0" fontAlgn="b"/>
                      <a:r>
                        <a:rPr lang="en-US" sz="1000" u="none" strike="noStrike">
                          <a:effectLst/>
                        </a:rPr>
                        <a:t>TOTAL</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3,364,216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35,837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455,380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7,127 </a:t>
                      </a:r>
                      <a:endParaRPr lang="en-US" sz="1000" b="0" i="0" u="none" strike="noStrike">
                        <a:solidFill>
                          <a:srgbClr val="000000"/>
                        </a:solidFill>
                        <a:effectLst/>
                        <a:latin typeface="Calibri"/>
                      </a:endParaRPr>
                    </a:p>
                  </a:txBody>
                  <a:tcPr marL="0" marR="0" marT="0" marB="0" anchor="b"/>
                </a:tc>
                <a:tc>
                  <a:txBody>
                    <a:bodyPr/>
                    <a:lstStyle/>
                    <a:p>
                      <a:pPr algn="l" rtl="0" fontAlgn="b"/>
                      <a:r>
                        <a:rPr lang="en-US" sz="1000" u="none" strike="noStrike">
                          <a:effectLst/>
                        </a:rPr>
                        <a:t> $ 3,862,560 </a:t>
                      </a:r>
                      <a:endParaRPr lang="en-US" sz="1000" b="0" i="0" u="none" strike="noStrike">
                        <a:solidFill>
                          <a:srgbClr val="000000"/>
                        </a:solidFill>
                        <a:effectLst/>
                        <a:latin typeface="Calibri"/>
                      </a:endParaRPr>
                    </a:p>
                  </a:txBody>
                  <a:tcPr marL="0" marR="0" marT="0" marB="0" anchor="b"/>
                </a:tc>
                <a:tc>
                  <a:txBody>
                    <a:bodyPr/>
                    <a:lstStyle/>
                    <a:p>
                      <a:pPr algn="l" fontAlgn="b"/>
                      <a:r>
                        <a:rPr lang="en-US" sz="1000" u="none" strike="noStrike" dirty="0">
                          <a:effectLst/>
                        </a:rPr>
                        <a:t> $   3,848,863 </a:t>
                      </a:r>
                      <a:endParaRPr lang="en-US" sz="1000" b="0" i="0" u="none" strike="noStrike" dirty="0">
                        <a:solidFill>
                          <a:srgbClr val="000000"/>
                        </a:solidFill>
                        <a:effectLst/>
                        <a:latin typeface="Calibri"/>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8"/>
          <p:cNvSpPr>
            <a:spLocks noChangeArrowheads="1"/>
          </p:cNvSpPr>
          <p:nvPr/>
        </p:nvSpPr>
        <p:spPr bwMode="auto">
          <a:xfrm>
            <a:off x="3505200" y="228600"/>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Tx/>
              <a:buNone/>
            </a:pPr>
            <a:r>
              <a:rPr lang="en-US" altLang="en-US" sz="1800" b="1" i="1">
                <a:solidFill>
                  <a:schemeClr val="accent2"/>
                </a:solidFill>
                <a:latin typeface="Arial" charset="0"/>
              </a:rPr>
              <a:t> Great minds begin at Head Start </a:t>
            </a:r>
          </a:p>
        </p:txBody>
      </p:sp>
      <p:sp>
        <p:nvSpPr>
          <p:cNvPr id="11" name="Rectangle 2"/>
          <p:cNvSpPr>
            <a:spLocks noGrp="1" noChangeArrowheads="1"/>
          </p:cNvSpPr>
          <p:nvPr>
            <p:ph type="title"/>
          </p:nvPr>
        </p:nvSpPr>
        <p:spPr>
          <a:xfrm>
            <a:off x="1435100" y="609600"/>
            <a:ext cx="7499350" cy="914400"/>
          </a:xfrm>
        </p:spPr>
        <p:txBody>
          <a:bodyPr>
            <a:noAutofit/>
          </a:bodyPr>
          <a:lstStyle/>
          <a:p>
            <a:pPr eaLnBrk="1" fontAlgn="auto" hangingPunct="1">
              <a:spcAft>
                <a:spcPts val="0"/>
              </a:spcAft>
              <a:defRPr/>
            </a:pPr>
            <a:r>
              <a:rPr lang="en-US" sz="2800" b="1" dirty="0" smtClean="0">
                <a:solidFill>
                  <a:schemeClr val="bg2"/>
                </a:solidFill>
              </a:rPr>
              <a:t>Meeting the Matching Requirement                                                                                             	it is getting harder </a:t>
            </a:r>
            <a:r>
              <a:rPr lang="en-US" sz="2800" b="1" i="1" dirty="0" smtClean="0">
                <a:solidFill>
                  <a:schemeClr val="bg2"/>
                </a:solidFill>
              </a:rPr>
              <a:t> </a:t>
            </a:r>
          </a:p>
        </p:txBody>
      </p:sp>
      <p:sp>
        <p:nvSpPr>
          <p:cNvPr id="16436" name="TextBox 4"/>
          <p:cNvSpPr txBox="1">
            <a:spLocks noChangeArrowheads="1"/>
          </p:cNvSpPr>
          <p:nvPr/>
        </p:nvSpPr>
        <p:spPr bwMode="auto">
          <a:xfrm>
            <a:off x="1446213" y="1676400"/>
            <a:ext cx="678656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spcAft>
                <a:spcPts val="600"/>
              </a:spcAft>
              <a:buFont typeface="Arial" panose="020B0604020202020204" pitchFamily="34" charset="0"/>
              <a:buChar char="•"/>
              <a:defRPr/>
            </a:pPr>
            <a:r>
              <a:rPr lang="en-US" altLang="en-US" sz="1600" b="1" dirty="0" smtClean="0">
                <a:solidFill>
                  <a:schemeClr val="bg2"/>
                </a:solidFill>
                <a:latin typeface="+mn-lt"/>
              </a:rPr>
              <a:t>CACFP – Child and Adult Care Food Program </a:t>
            </a:r>
            <a:r>
              <a:rPr lang="en-US" altLang="en-US" sz="1600" dirty="0" smtClean="0">
                <a:latin typeface="+mn-lt"/>
              </a:rPr>
              <a:t>– is from the NYS Department of Health, reimbursement for meals and snacks served.  Applications are filed annually.</a:t>
            </a:r>
          </a:p>
          <a:p>
            <a:pPr marL="285750" indent="-285750" eaLnBrk="1" hangingPunct="1">
              <a:buFont typeface="Arial" panose="020B0604020202020204" pitchFamily="34" charset="0"/>
              <a:buChar char="•"/>
              <a:defRPr/>
            </a:pPr>
            <a:r>
              <a:rPr lang="en-US" altLang="en-US" sz="1600" b="1" dirty="0" smtClean="0">
                <a:solidFill>
                  <a:schemeClr val="bg2"/>
                </a:solidFill>
                <a:latin typeface="+mn-lt"/>
              </a:rPr>
              <a:t>Met Non-Federal Share requirements &amp; Under Administrative Limit</a:t>
            </a:r>
            <a:endParaRPr lang="en-US" altLang="en-US" sz="1600" dirty="0" smtClean="0">
              <a:solidFill>
                <a:schemeClr val="bg2"/>
              </a:solidFill>
              <a:latin typeface="+mn-lt"/>
            </a:endParaRPr>
          </a:p>
        </p:txBody>
      </p:sp>
      <p:pic>
        <p:nvPicPr>
          <p:cNvPr id="16446" name="Picture 62"/>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Effect>
                      <a14:brightnessContrast bright="44000"/>
                    </a14:imgEffect>
                  </a14:imgLayer>
                </a14:imgProps>
              </a:ext>
              <a:ext uri="{28A0092B-C50C-407E-A947-70E740481C1C}">
                <a14:useLocalDpi xmlns:a14="http://schemas.microsoft.com/office/drawing/2010/main" val="0"/>
              </a:ext>
            </a:extLst>
          </a:blip>
          <a:srcRect l="7230" t="4575" b="4298"/>
          <a:stretch/>
        </p:blipFill>
        <p:spPr bwMode="auto">
          <a:xfrm>
            <a:off x="2209800" y="4378362"/>
            <a:ext cx="2854693" cy="2103120"/>
          </a:xfrm>
          <a:prstGeom prst="rect">
            <a:avLst/>
          </a:prstGeom>
          <a:noFill/>
          <a:ln>
            <a:noFill/>
          </a:ln>
          <a:effectLst>
            <a:glow rad="127000">
              <a:schemeClr val="bg2"/>
            </a:glow>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447" name="Picture 63"/>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
                    </a14:imgEffect>
                    <a14:imgEffect>
                      <a14:brightnessContrast bright="34000"/>
                    </a14:imgEffect>
                  </a14:imgLayer>
                </a14:imgProps>
              </a:ext>
              <a:ext uri="{28A0092B-C50C-407E-A947-70E740481C1C}">
                <a14:useLocalDpi xmlns:a14="http://schemas.microsoft.com/office/drawing/2010/main" val="0"/>
              </a:ext>
            </a:extLst>
          </a:blip>
          <a:srcRect/>
          <a:stretch>
            <a:fillRect/>
          </a:stretch>
        </p:blipFill>
        <p:spPr bwMode="auto">
          <a:xfrm>
            <a:off x="6652260" y="4393154"/>
            <a:ext cx="1577340" cy="2103120"/>
          </a:xfrm>
          <a:prstGeom prst="rect">
            <a:avLst/>
          </a:prstGeom>
          <a:noFill/>
          <a:ln>
            <a:noFill/>
          </a:ln>
          <a:effectLst>
            <a:glow rad="127000">
              <a:schemeClr val="bg2">
                <a:lumMod val="75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150721844"/>
              </p:ext>
            </p:extLst>
          </p:nvPr>
        </p:nvGraphicFramePr>
        <p:xfrm>
          <a:off x="1295400" y="3076575"/>
          <a:ext cx="7340600" cy="1097280"/>
        </p:xfrm>
        <a:graphic>
          <a:graphicData uri="http://schemas.openxmlformats.org/drawingml/2006/table">
            <a:tbl>
              <a:tblPr>
                <a:tableStyleId>{5C22544A-7EE6-4342-B048-85BDC9FD1C3A}</a:tableStyleId>
              </a:tblPr>
              <a:tblGrid>
                <a:gridCol w="1460500"/>
                <a:gridCol w="698500"/>
                <a:gridCol w="660400"/>
                <a:gridCol w="673100"/>
                <a:gridCol w="673100"/>
                <a:gridCol w="660400"/>
                <a:gridCol w="622300"/>
                <a:gridCol w="596900"/>
                <a:gridCol w="660400"/>
                <a:gridCol w="635000"/>
              </a:tblGrid>
              <a:tr h="220980">
                <a:tc>
                  <a:txBody>
                    <a:bodyPr/>
                    <a:lstStyle/>
                    <a:p>
                      <a:pPr algn="l" rtl="0" fontAlgn="b"/>
                      <a:r>
                        <a:rPr lang="en-US" sz="1000" u="sng" strike="noStrike" dirty="0">
                          <a:effectLst/>
                        </a:rPr>
                        <a:t>Funding/Revenue Source</a:t>
                      </a:r>
                      <a:endParaRPr lang="en-US" sz="1000" b="0" i="0" u="sng" strike="noStrike" dirty="0">
                        <a:solidFill>
                          <a:srgbClr val="000000"/>
                        </a:solidFill>
                        <a:effectLst/>
                        <a:latin typeface="Gill Sans MT"/>
                      </a:endParaRPr>
                    </a:p>
                  </a:txBody>
                  <a:tcPr marL="0" marR="0" marT="0" marB="0" anchor="b"/>
                </a:tc>
                <a:tc>
                  <a:txBody>
                    <a:bodyPr/>
                    <a:lstStyle/>
                    <a:p>
                      <a:pPr algn="ctr" rtl="0" fontAlgn="b"/>
                      <a:r>
                        <a:rPr lang="en-US" sz="1000" u="sng" strike="noStrike">
                          <a:effectLst/>
                        </a:rPr>
                        <a:t>2017</a:t>
                      </a:r>
                      <a:endParaRPr lang="en-US" sz="1000" b="0" i="0" u="sng" strike="noStrike">
                        <a:solidFill>
                          <a:srgbClr val="000000"/>
                        </a:solidFill>
                        <a:effectLst/>
                        <a:latin typeface="Gill Sans MT"/>
                      </a:endParaRPr>
                    </a:p>
                  </a:txBody>
                  <a:tcPr marL="0" marR="0" marT="0" marB="0" anchor="b"/>
                </a:tc>
                <a:tc>
                  <a:txBody>
                    <a:bodyPr/>
                    <a:lstStyle/>
                    <a:p>
                      <a:pPr algn="ctr" rtl="0" fontAlgn="b"/>
                      <a:r>
                        <a:rPr lang="en-US" sz="1000" u="sng" strike="noStrike">
                          <a:effectLst/>
                        </a:rPr>
                        <a:t>2016</a:t>
                      </a:r>
                      <a:endParaRPr lang="en-US" sz="1000" b="0" i="0" u="sng" strike="noStrike">
                        <a:solidFill>
                          <a:srgbClr val="000000"/>
                        </a:solidFill>
                        <a:effectLst/>
                        <a:latin typeface="Gill Sans MT"/>
                      </a:endParaRPr>
                    </a:p>
                  </a:txBody>
                  <a:tcPr marL="0" marR="0" marT="0" marB="0" anchor="b"/>
                </a:tc>
                <a:tc>
                  <a:txBody>
                    <a:bodyPr/>
                    <a:lstStyle/>
                    <a:p>
                      <a:pPr algn="ctr" rtl="0" fontAlgn="b"/>
                      <a:r>
                        <a:rPr lang="en-US" sz="1000" u="sng" strike="noStrike">
                          <a:effectLst/>
                        </a:rPr>
                        <a:t>2015</a:t>
                      </a:r>
                      <a:endParaRPr lang="en-US" sz="1000" b="0" i="0" u="sng" strike="noStrike">
                        <a:solidFill>
                          <a:srgbClr val="000000"/>
                        </a:solidFill>
                        <a:effectLst/>
                        <a:latin typeface="Gill Sans MT"/>
                      </a:endParaRPr>
                    </a:p>
                  </a:txBody>
                  <a:tcPr marL="0" marR="0" marT="0" marB="0" anchor="b"/>
                </a:tc>
                <a:tc>
                  <a:txBody>
                    <a:bodyPr/>
                    <a:lstStyle/>
                    <a:p>
                      <a:pPr algn="ctr" rtl="0" fontAlgn="b"/>
                      <a:r>
                        <a:rPr lang="en-US" sz="1000" u="sng" strike="noStrike">
                          <a:effectLst/>
                        </a:rPr>
                        <a:t>2014</a:t>
                      </a:r>
                      <a:endParaRPr lang="en-US" sz="1000" b="0" i="0" u="sng" strike="noStrike">
                        <a:solidFill>
                          <a:srgbClr val="000000"/>
                        </a:solidFill>
                        <a:effectLst/>
                        <a:latin typeface="Gill Sans MT"/>
                      </a:endParaRPr>
                    </a:p>
                  </a:txBody>
                  <a:tcPr marL="0" marR="0" marT="0" marB="0" anchor="b"/>
                </a:tc>
                <a:tc>
                  <a:txBody>
                    <a:bodyPr/>
                    <a:lstStyle/>
                    <a:p>
                      <a:pPr algn="ctr" rtl="0" fontAlgn="b"/>
                      <a:r>
                        <a:rPr lang="en-US" sz="1000" u="sng" strike="noStrike">
                          <a:effectLst/>
                        </a:rPr>
                        <a:t>2013</a:t>
                      </a:r>
                      <a:endParaRPr lang="en-US" sz="1000" b="0" i="0" u="sng" strike="noStrike">
                        <a:solidFill>
                          <a:srgbClr val="000000"/>
                        </a:solidFill>
                        <a:effectLst/>
                        <a:latin typeface="Gill Sans MT"/>
                      </a:endParaRPr>
                    </a:p>
                  </a:txBody>
                  <a:tcPr marL="0" marR="0" marT="0" marB="0" anchor="b"/>
                </a:tc>
                <a:tc>
                  <a:txBody>
                    <a:bodyPr/>
                    <a:lstStyle/>
                    <a:p>
                      <a:pPr algn="ctr" rtl="0" fontAlgn="b"/>
                      <a:r>
                        <a:rPr lang="en-US" sz="1000" u="sng" strike="noStrike">
                          <a:effectLst/>
                        </a:rPr>
                        <a:t>2012</a:t>
                      </a:r>
                      <a:endParaRPr lang="en-US" sz="1000" b="0" i="0" u="sng" strike="noStrike">
                        <a:solidFill>
                          <a:srgbClr val="000000"/>
                        </a:solidFill>
                        <a:effectLst/>
                        <a:latin typeface="Gill Sans MT"/>
                      </a:endParaRPr>
                    </a:p>
                  </a:txBody>
                  <a:tcPr marL="0" marR="0" marT="0" marB="0" anchor="b"/>
                </a:tc>
                <a:tc>
                  <a:txBody>
                    <a:bodyPr/>
                    <a:lstStyle/>
                    <a:p>
                      <a:pPr algn="ctr" rtl="0" fontAlgn="b"/>
                      <a:r>
                        <a:rPr lang="en-US" sz="1000" u="sng" strike="noStrike">
                          <a:effectLst/>
                        </a:rPr>
                        <a:t>2011</a:t>
                      </a:r>
                      <a:endParaRPr lang="en-US" sz="1000" b="0" i="0" u="sng" strike="noStrike">
                        <a:solidFill>
                          <a:srgbClr val="000000"/>
                        </a:solidFill>
                        <a:effectLst/>
                        <a:latin typeface="Gill Sans MT"/>
                      </a:endParaRPr>
                    </a:p>
                  </a:txBody>
                  <a:tcPr marL="0" marR="0" marT="0" marB="0" anchor="b"/>
                </a:tc>
                <a:tc>
                  <a:txBody>
                    <a:bodyPr/>
                    <a:lstStyle/>
                    <a:p>
                      <a:pPr algn="ctr" rtl="0" fontAlgn="b"/>
                      <a:r>
                        <a:rPr lang="en-US" sz="1000" u="sng" strike="noStrike">
                          <a:effectLst/>
                        </a:rPr>
                        <a:t>2010</a:t>
                      </a:r>
                      <a:endParaRPr lang="en-US" sz="1000" b="0" i="0" u="sng" strike="noStrike">
                        <a:solidFill>
                          <a:srgbClr val="000000"/>
                        </a:solidFill>
                        <a:effectLst/>
                        <a:latin typeface="Gill Sans MT"/>
                      </a:endParaRPr>
                    </a:p>
                  </a:txBody>
                  <a:tcPr marL="0" marR="0" marT="0" marB="0" anchor="b"/>
                </a:tc>
                <a:tc>
                  <a:txBody>
                    <a:bodyPr/>
                    <a:lstStyle/>
                    <a:p>
                      <a:pPr algn="ctr" rtl="0" fontAlgn="b"/>
                      <a:r>
                        <a:rPr lang="en-US" sz="1000" u="sng" strike="noStrike">
                          <a:effectLst/>
                        </a:rPr>
                        <a:t>2009</a:t>
                      </a:r>
                      <a:endParaRPr lang="en-US" sz="1000" b="0" i="0" u="sng" strike="noStrike">
                        <a:solidFill>
                          <a:srgbClr val="000000"/>
                        </a:solidFill>
                        <a:effectLst/>
                        <a:latin typeface="Gill Sans MT"/>
                      </a:endParaRPr>
                    </a:p>
                  </a:txBody>
                  <a:tcPr marL="0" marR="0" marT="0" marB="0" anchor="b"/>
                </a:tc>
              </a:tr>
              <a:tr h="220980">
                <a:tc>
                  <a:txBody>
                    <a:bodyPr/>
                    <a:lstStyle/>
                    <a:p>
                      <a:pPr algn="l" rtl="0" fontAlgn="b"/>
                      <a:r>
                        <a:rPr lang="en-US" sz="1000" u="none" strike="noStrike">
                          <a:effectLst/>
                        </a:rPr>
                        <a:t>CACFP - Food Program</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$ 180,287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$185,918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$ 176,847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dirty="0">
                          <a:effectLst/>
                        </a:rPr>
                        <a:t> $ 168,253 </a:t>
                      </a:r>
                      <a:endParaRPr lang="en-US" sz="1000" b="0" i="0" u="none" strike="noStrike" dirty="0">
                        <a:solidFill>
                          <a:srgbClr val="000000"/>
                        </a:solidFill>
                        <a:effectLst/>
                        <a:latin typeface="Gill Sans MT"/>
                      </a:endParaRPr>
                    </a:p>
                  </a:txBody>
                  <a:tcPr marL="0" marR="0" marT="0" marB="0" anchor="b"/>
                </a:tc>
                <a:tc>
                  <a:txBody>
                    <a:bodyPr/>
                    <a:lstStyle/>
                    <a:p>
                      <a:pPr algn="l" rtl="0" fontAlgn="b"/>
                      <a:r>
                        <a:rPr lang="en-US" sz="1000" u="none" strike="noStrike">
                          <a:effectLst/>
                        </a:rPr>
                        <a:t> $160,734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$185,200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$183,903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$167,943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$141,211 </a:t>
                      </a:r>
                      <a:endParaRPr lang="en-US" sz="1000" b="0" i="0" u="none" strike="noStrike">
                        <a:solidFill>
                          <a:srgbClr val="000000"/>
                        </a:solidFill>
                        <a:effectLst/>
                        <a:latin typeface="Gill Sans MT"/>
                      </a:endParaRPr>
                    </a:p>
                  </a:txBody>
                  <a:tcPr marL="0" marR="0" marT="0" marB="0" anchor="b"/>
                </a:tc>
              </a:tr>
              <a:tr h="220980">
                <a:tc>
                  <a:txBody>
                    <a:bodyPr/>
                    <a:lstStyle/>
                    <a:p>
                      <a:pPr algn="l" rtl="0" fontAlgn="b"/>
                      <a:r>
                        <a:rPr lang="en-US" sz="1000" u="none" strike="noStrike">
                          <a:effectLst/>
                        </a:rPr>
                        <a:t>Non-Federal - Cash   (A)</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$ 151,170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dirty="0">
                          <a:effectLst/>
                        </a:rPr>
                        <a:t> $ </a:t>
                      </a:r>
                      <a:r>
                        <a:rPr lang="en-US" sz="1000" u="none" strike="noStrike" dirty="0" smtClean="0">
                          <a:effectLst/>
                        </a:rPr>
                        <a:t>152,744          </a:t>
                      </a:r>
                      <a:endParaRPr lang="en-US" sz="1000" b="0" i="0" u="none" strike="noStrike" dirty="0">
                        <a:solidFill>
                          <a:srgbClr val="000000"/>
                        </a:solidFill>
                        <a:effectLst/>
                        <a:latin typeface="Gill Sans MT"/>
                      </a:endParaRPr>
                    </a:p>
                  </a:txBody>
                  <a:tcPr marL="0" marR="0" marT="0" marB="0" anchor="b"/>
                </a:tc>
                <a:tc>
                  <a:txBody>
                    <a:bodyPr/>
                    <a:lstStyle/>
                    <a:p>
                      <a:pPr algn="l" rtl="0" fontAlgn="b"/>
                      <a:r>
                        <a:rPr lang="en-US" sz="1000" u="none" strike="noStrike" dirty="0">
                          <a:effectLst/>
                        </a:rPr>
                        <a:t> </a:t>
                      </a:r>
                      <a:r>
                        <a:rPr lang="en-US" sz="1000" u="none" strike="noStrike" dirty="0" smtClean="0">
                          <a:effectLst/>
                        </a:rPr>
                        <a:t>$ 151,204   </a:t>
                      </a:r>
                      <a:endParaRPr lang="en-US" sz="1000" b="0" i="0" u="none" strike="noStrike" dirty="0">
                        <a:solidFill>
                          <a:srgbClr val="000000"/>
                        </a:solidFill>
                        <a:effectLst/>
                        <a:latin typeface="Gill Sans MT"/>
                      </a:endParaRPr>
                    </a:p>
                  </a:txBody>
                  <a:tcPr marL="0" marR="0" marT="0" marB="0" anchor="b"/>
                </a:tc>
                <a:tc>
                  <a:txBody>
                    <a:bodyPr/>
                    <a:lstStyle/>
                    <a:p>
                      <a:pPr algn="l" rtl="0" fontAlgn="b"/>
                      <a:r>
                        <a:rPr lang="en-US" sz="1000" u="none" strike="noStrike">
                          <a:effectLst/>
                        </a:rPr>
                        <a:t> $ 166,171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74,100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$193,259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$280,753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$249,934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$295,149 </a:t>
                      </a:r>
                      <a:endParaRPr lang="en-US" sz="1000" b="0" i="0" u="none" strike="noStrike">
                        <a:solidFill>
                          <a:srgbClr val="000000"/>
                        </a:solidFill>
                        <a:effectLst/>
                        <a:latin typeface="Gill Sans MT"/>
                      </a:endParaRPr>
                    </a:p>
                  </a:txBody>
                  <a:tcPr marL="0" marR="0" marT="0" marB="0" anchor="b"/>
                </a:tc>
              </a:tr>
              <a:tr h="434340">
                <a:tc>
                  <a:txBody>
                    <a:bodyPr/>
                    <a:lstStyle/>
                    <a:p>
                      <a:pPr algn="l" rtl="0" fontAlgn="b"/>
                      <a:r>
                        <a:rPr lang="en-US" sz="1000" u="none" strike="noStrike">
                          <a:effectLst/>
                        </a:rPr>
                        <a:t>Non-Federal - Donated Goods &amp; Services</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$ 812,873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$674,245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$ 877,140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$ 924,028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 $878,688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$844,638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$891,529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a:effectLst/>
                        </a:rPr>
                        <a:t>$920,043 </a:t>
                      </a:r>
                      <a:endParaRPr lang="en-US" sz="1000" b="0" i="0" u="none" strike="noStrike">
                        <a:solidFill>
                          <a:srgbClr val="000000"/>
                        </a:solidFill>
                        <a:effectLst/>
                        <a:latin typeface="Gill Sans MT"/>
                      </a:endParaRPr>
                    </a:p>
                  </a:txBody>
                  <a:tcPr marL="0" marR="0" marT="0" marB="0" anchor="b"/>
                </a:tc>
                <a:tc>
                  <a:txBody>
                    <a:bodyPr/>
                    <a:lstStyle/>
                    <a:p>
                      <a:pPr algn="l" rtl="0" fontAlgn="b"/>
                      <a:r>
                        <a:rPr lang="en-US" sz="1000" u="none" strike="noStrike" dirty="0">
                          <a:effectLst/>
                        </a:rPr>
                        <a:t>$788,398 </a:t>
                      </a:r>
                      <a:endParaRPr lang="en-US" sz="1000" b="0" i="0" u="none" strike="noStrike" dirty="0">
                        <a:solidFill>
                          <a:srgbClr val="000000"/>
                        </a:solidFill>
                        <a:effectLst/>
                        <a:latin typeface="Gill Sans MT"/>
                      </a:endParaRPr>
                    </a:p>
                  </a:txBody>
                  <a:tcPr marL="0" marR="0" marT="0" marB="0" anchor="b"/>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2">
      <a:dk1>
        <a:sysClr val="windowText" lastClr="000000"/>
      </a:dk1>
      <a:lt1>
        <a:sysClr val="window" lastClr="FFFFFF"/>
      </a:lt1>
      <a:dk2>
        <a:srgbClr val="283138"/>
      </a:dk2>
      <a:lt2>
        <a:srgbClr val="E64AC9"/>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26192</TotalTime>
  <Words>3368</Words>
  <Application>Microsoft Office PowerPoint</Application>
  <PresentationFormat>On-screen Show (4:3)</PresentationFormat>
  <Paragraphs>664</Paragraphs>
  <Slides>20</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Solstice</vt:lpstr>
      <vt:lpstr>Bitmap Image</vt:lpstr>
      <vt:lpstr>Worksheet</vt:lpstr>
      <vt:lpstr>Cattaraugus &amp; Wyoming Counties Project Head Start  -- CWC-PHS 2017 Year End Report Presented to the Board of Directors and Policy Council </vt:lpstr>
      <vt:lpstr>This Report Meets the Head Start Act Requirements </vt:lpstr>
      <vt:lpstr>The CWC-PHS  Audit &amp; Public Information</vt:lpstr>
      <vt:lpstr>A Quick Review of Key Events 2017 </vt:lpstr>
      <vt:lpstr>   Total of 391 children and 368 families served in HS &amp; EHS</vt:lpstr>
      <vt:lpstr>Student Outcomes - Child Observation Record   children make significant gains </vt:lpstr>
      <vt:lpstr>Challenges for 2017-2018 and Beyond</vt:lpstr>
      <vt:lpstr>An Explanation of 2017 Budgetary Expenditures &amp; Proposed Budget for 2018</vt:lpstr>
      <vt:lpstr>Meeting the Matching Requirement                                                                                              it is getting harder  </vt:lpstr>
      <vt:lpstr>CWC-PHS’s Efforts to Prepare Children for Kindergarten</vt:lpstr>
      <vt:lpstr>Medical &amp; Dental Outcomes – Head Start</vt:lpstr>
      <vt:lpstr>Medical &amp; Dental Outcomes – Early Head Start</vt:lpstr>
      <vt:lpstr>Parent Involvement Activities   Increase in Parent Volunteers </vt:lpstr>
      <vt:lpstr>Parent Evaluations – evidence of quality             keeping the customers satisfied </vt:lpstr>
      <vt:lpstr>According to the Act      Providing Board &amp; Policy Council Information</vt:lpstr>
      <vt:lpstr>Any Other Information Required by the Secretary</vt:lpstr>
      <vt:lpstr> </vt:lpstr>
      <vt:lpstr>Communications &amp; Community Engagement       2016-2017 Self-Assessment – responsible committee Operations      </vt:lpstr>
      <vt:lpstr>PowerPoint Presentation</vt:lpstr>
      <vt:lpstr>PowerPoint Presentation</vt:lpstr>
    </vt:vector>
  </TitlesOfParts>
  <Company>Head Start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Cattaraugus &amp; Wyoming Counties Project Head Start 2007 Year End Report Presented to the Board of Directors and Policy Council</dc:title>
  <dc:creator>ikatzenstein</dc:creator>
  <cp:lastModifiedBy>Ira Katzenstein</cp:lastModifiedBy>
  <cp:revision>988</cp:revision>
  <cp:lastPrinted>2018-04-12T18:54:34Z</cp:lastPrinted>
  <dcterms:created xsi:type="dcterms:W3CDTF">2007-11-13T16:16:45Z</dcterms:created>
  <dcterms:modified xsi:type="dcterms:W3CDTF">2018-04-13T15:09:03Z</dcterms:modified>
</cp:coreProperties>
</file>