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1" r:id="rId1"/>
  </p:sldMasterIdLst>
  <p:notesMasterIdLst>
    <p:notesMasterId r:id="rId22"/>
  </p:notesMasterIdLst>
  <p:handoutMasterIdLst>
    <p:handoutMasterId r:id="rId23"/>
  </p:handoutMasterIdLst>
  <p:sldIdLst>
    <p:sldId id="256" r:id="rId2"/>
    <p:sldId id="316" r:id="rId3"/>
    <p:sldId id="302" r:id="rId4"/>
    <p:sldId id="257" r:id="rId5"/>
    <p:sldId id="314" r:id="rId6"/>
    <p:sldId id="271" r:id="rId7"/>
    <p:sldId id="278" r:id="rId8"/>
    <p:sldId id="258" r:id="rId9"/>
    <p:sldId id="300" r:id="rId10"/>
    <p:sldId id="307" r:id="rId11"/>
    <p:sldId id="306" r:id="rId12"/>
    <p:sldId id="318" r:id="rId13"/>
    <p:sldId id="319" r:id="rId14"/>
    <p:sldId id="298" r:id="rId15"/>
    <p:sldId id="299" r:id="rId16"/>
    <p:sldId id="303" r:id="rId17"/>
    <p:sldId id="283" r:id="rId18"/>
    <p:sldId id="269" r:id="rId19"/>
    <p:sldId id="317" r:id="rId20"/>
    <p:sldId id="310"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846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2500" autoAdjust="0"/>
    <p:restoredTop sz="99822" autoAdjust="0"/>
  </p:normalViewPr>
  <p:slideViewPr>
    <p:cSldViewPr>
      <p:cViewPr varScale="1">
        <p:scale>
          <a:sx n="88" d="100"/>
          <a:sy n="88" d="100"/>
        </p:scale>
        <p:origin x="-2002"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5" d="100"/>
          <a:sy n="55" d="100"/>
        </p:scale>
        <p:origin x="-283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0" tIns="45710" rIns="91420" bIns="45710"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20" tIns="45710" rIns="91420" bIns="45710" rtlCol="0"/>
          <a:lstStyle>
            <a:lvl1pPr algn="r">
              <a:defRPr sz="1200">
                <a:latin typeface="Arial" charset="0"/>
                <a:cs typeface="Arial" charset="0"/>
              </a:defRPr>
            </a:lvl1pPr>
          </a:lstStyle>
          <a:p>
            <a:pPr>
              <a:defRPr/>
            </a:pPr>
            <a:fld id="{FC32BD69-8DA1-49F2-AB09-DBCA8BF8098C}" type="datetime1">
              <a:rPr lang="en-US"/>
              <a:pPr>
                <a:defRPr/>
              </a:pPr>
              <a:t>6/11/2019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0" tIns="45710" rIns="91420" bIns="45710" rtlCol="0" anchor="b"/>
          <a:lstStyle>
            <a:lvl1pPr algn="l">
              <a:defRPr sz="1200" dirty="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0" tIns="45710" rIns="91420" bIns="45710" rtlCol="0" anchor="b"/>
          <a:lstStyle>
            <a:lvl1pPr algn="r">
              <a:defRPr sz="1200">
                <a:latin typeface="Arial" charset="0"/>
                <a:cs typeface="Arial" charset="0"/>
              </a:defRPr>
            </a:lvl1pPr>
          </a:lstStyle>
          <a:p>
            <a:pPr>
              <a:defRPr/>
            </a:pPr>
            <a:fld id="{F531188E-3A35-4F2C-B38C-86E33459FF6A}" type="slidenum">
              <a:rPr lang="en-US"/>
              <a:pPr>
                <a:defRPr/>
              </a:pPr>
              <a:t>‹#›</a:t>
            </a:fld>
            <a:endParaRPr lang="en-US" dirty="0"/>
          </a:p>
        </p:txBody>
      </p:sp>
    </p:spTree>
    <p:extLst>
      <p:ext uri="{BB962C8B-B14F-4D97-AF65-F5344CB8AC3E}">
        <p14:creationId xmlns:p14="http://schemas.microsoft.com/office/powerpoint/2010/main" val="396419181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dirty="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57EF73EE-C154-4B93-8A33-981A492FD0BA}" type="datetime1">
              <a:rPr lang="en-US"/>
              <a:pPr>
                <a:defRPr/>
              </a:pPr>
              <a:t>6/11/2019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dirty="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98885835-86FD-4032-8543-3C24FA4643FD}" type="slidenum">
              <a:rPr lang="en-US"/>
              <a:pPr>
                <a:defRPr/>
              </a:pPr>
              <a:t>‹#›</a:t>
            </a:fld>
            <a:endParaRPr lang="en-US" dirty="0"/>
          </a:p>
        </p:txBody>
      </p:sp>
    </p:spTree>
    <p:extLst>
      <p:ext uri="{BB962C8B-B14F-4D97-AF65-F5344CB8AC3E}">
        <p14:creationId xmlns:p14="http://schemas.microsoft.com/office/powerpoint/2010/main" val="3908362493"/>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277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379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482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dirty="0"/>
            </a:lvl1pPr>
            <a:extLst/>
          </a:lstStyle>
          <a:p>
            <a:pPr>
              <a:defRPr/>
            </a:pPr>
            <a:endParaRPr lang="en-US"/>
          </a:p>
        </p:txBody>
      </p:sp>
      <p:sp>
        <p:nvSpPr>
          <p:cNvPr id="7" name="Footer Placeholder 19"/>
          <p:cNvSpPr>
            <a:spLocks noGrp="1"/>
          </p:cNvSpPr>
          <p:nvPr>
            <p:ph type="ftr" sz="quarter" idx="11"/>
          </p:nvPr>
        </p:nvSpPr>
        <p:spPr/>
        <p:txBody>
          <a:bodyPr/>
          <a:lstStyle>
            <a:lvl1pPr>
              <a:defRPr dirty="0"/>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8682C480-EEFE-484A-A576-0472E65C7125}" type="slidenum">
              <a:rPr lang="en-US"/>
              <a:pPr>
                <a:defRPr/>
              </a:pPr>
              <a:t>‹#›</a:t>
            </a:fld>
            <a:endParaRPr lang="en-US" dirty="0"/>
          </a:p>
        </p:txBody>
      </p:sp>
    </p:spTree>
    <p:extLst>
      <p:ext uri="{BB962C8B-B14F-4D97-AF65-F5344CB8AC3E}">
        <p14:creationId xmlns:p14="http://schemas.microsoft.com/office/powerpoint/2010/main" val="1364427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E57B5C0-00B5-43DA-8FFE-52E0E256465E}" type="slidenum">
              <a:rPr lang="en-US"/>
              <a:pPr>
                <a:defRPr/>
              </a:pPr>
              <a:t>‹#›</a:t>
            </a:fld>
            <a:endParaRPr lang="en-US" dirty="0"/>
          </a:p>
        </p:txBody>
      </p:sp>
    </p:spTree>
    <p:extLst>
      <p:ext uri="{BB962C8B-B14F-4D97-AF65-F5344CB8AC3E}">
        <p14:creationId xmlns:p14="http://schemas.microsoft.com/office/powerpoint/2010/main" val="121347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093C744-E63E-4BBE-B2FE-B6C19AFA45F8}" type="slidenum">
              <a:rPr lang="en-US"/>
              <a:pPr>
                <a:defRPr/>
              </a:pPr>
              <a:t>‹#›</a:t>
            </a:fld>
            <a:endParaRPr lang="en-US" dirty="0"/>
          </a:p>
        </p:txBody>
      </p:sp>
    </p:spTree>
    <p:extLst>
      <p:ext uri="{BB962C8B-B14F-4D97-AF65-F5344CB8AC3E}">
        <p14:creationId xmlns:p14="http://schemas.microsoft.com/office/powerpoint/2010/main" val="164409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F859D15-373A-4F46-8A8C-0DD154344809}" type="slidenum">
              <a:rPr lang="en-US"/>
              <a:pPr>
                <a:defRPr/>
              </a:pPr>
              <a:t>‹#›</a:t>
            </a:fld>
            <a:endParaRPr lang="en-US" dirty="0"/>
          </a:p>
        </p:txBody>
      </p:sp>
    </p:spTree>
    <p:extLst>
      <p:ext uri="{BB962C8B-B14F-4D97-AF65-F5344CB8AC3E}">
        <p14:creationId xmlns:p14="http://schemas.microsoft.com/office/powerpoint/2010/main" val="155344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dirty="0"/>
            </a:lvl1pPr>
            <a:extLst/>
          </a:lstStyle>
          <a:p>
            <a:pPr>
              <a:defRPr/>
            </a:pPr>
            <a:endParaRPr lang="en-US"/>
          </a:p>
        </p:txBody>
      </p:sp>
      <p:sp>
        <p:nvSpPr>
          <p:cNvPr id="9" name="Footer Placeholder 4"/>
          <p:cNvSpPr>
            <a:spLocks noGrp="1"/>
          </p:cNvSpPr>
          <p:nvPr>
            <p:ph type="ftr" sz="quarter" idx="11"/>
          </p:nvPr>
        </p:nvSpPr>
        <p:spPr/>
        <p:txBody>
          <a:bodyPr/>
          <a:lstStyle>
            <a:lvl1pPr>
              <a:defRPr dirty="0"/>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B797B1E4-C7DA-4FD2-BDA0-263A45111798}" type="slidenum">
              <a:rPr lang="en-US"/>
              <a:pPr>
                <a:defRPr/>
              </a:pPr>
              <a:t>‹#›</a:t>
            </a:fld>
            <a:endParaRPr lang="en-US" dirty="0"/>
          </a:p>
        </p:txBody>
      </p:sp>
    </p:spTree>
    <p:extLst>
      <p:ext uri="{BB962C8B-B14F-4D97-AF65-F5344CB8AC3E}">
        <p14:creationId xmlns:p14="http://schemas.microsoft.com/office/powerpoint/2010/main" val="251764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3558B056-2648-4D77-8909-78388FD778F0}" type="slidenum">
              <a:rPr lang="en-US"/>
              <a:pPr>
                <a:defRPr/>
              </a:pPr>
              <a:t>‹#›</a:t>
            </a:fld>
            <a:endParaRPr lang="en-US" dirty="0"/>
          </a:p>
        </p:txBody>
      </p:sp>
    </p:spTree>
    <p:extLst>
      <p:ext uri="{BB962C8B-B14F-4D97-AF65-F5344CB8AC3E}">
        <p14:creationId xmlns:p14="http://schemas.microsoft.com/office/powerpoint/2010/main" val="77619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extLst/>
          </a:lstStyle>
          <a:p>
            <a:pPr>
              <a:defRPr/>
            </a:pPr>
            <a:endParaRPr lang="en-US"/>
          </a:p>
        </p:txBody>
      </p:sp>
      <p:sp>
        <p:nvSpPr>
          <p:cNvPr id="8" name="Footer Placeholder 7"/>
          <p:cNvSpPr>
            <a:spLocks noGrp="1"/>
          </p:cNvSpPr>
          <p:nvPr>
            <p:ph type="ftr" sz="quarter" idx="11"/>
          </p:nvPr>
        </p:nvSpPr>
        <p:spPr/>
        <p:txBody>
          <a:bodyPr/>
          <a:lstStyle>
            <a:lvl1pPr>
              <a:defRPr dirty="0"/>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D3BAA71-81DF-4938-9157-6858650913E1}" type="slidenum">
              <a:rPr lang="en-US"/>
              <a:pPr>
                <a:defRPr/>
              </a:pPr>
              <a:t>‹#›</a:t>
            </a:fld>
            <a:endParaRPr lang="en-US" dirty="0"/>
          </a:p>
        </p:txBody>
      </p:sp>
    </p:spTree>
    <p:extLst>
      <p:ext uri="{BB962C8B-B14F-4D97-AF65-F5344CB8AC3E}">
        <p14:creationId xmlns:p14="http://schemas.microsoft.com/office/powerpoint/2010/main" val="167884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0003E03D-001D-4ADF-A1FF-8F9CC98087C2}" type="slidenum">
              <a:rPr lang="en-US"/>
              <a:pPr>
                <a:defRPr/>
              </a:pPr>
              <a:t>‹#›</a:t>
            </a:fld>
            <a:endParaRPr lang="en-US" dirty="0"/>
          </a:p>
        </p:txBody>
      </p:sp>
    </p:spTree>
    <p:extLst>
      <p:ext uri="{BB962C8B-B14F-4D97-AF65-F5344CB8AC3E}">
        <p14:creationId xmlns:p14="http://schemas.microsoft.com/office/powerpoint/2010/main" val="353217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4" name="Date Placeholder 1"/>
          <p:cNvSpPr>
            <a:spLocks noGrp="1"/>
          </p:cNvSpPr>
          <p:nvPr>
            <p:ph type="dt" sz="half" idx="10"/>
          </p:nvPr>
        </p:nvSpPr>
        <p:spPr/>
        <p:txBody>
          <a:bodyPr/>
          <a:lstStyle>
            <a:lvl1pPr>
              <a:defRPr dirty="0"/>
            </a:lvl1pPr>
            <a:extLst/>
          </a:lstStyle>
          <a:p>
            <a:pPr>
              <a:defRPr/>
            </a:pPr>
            <a:endParaRPr lang="en-US"/>
          </a:p>
        </p:txBody>
      </p:sp>
      <p:sp>
        <p:nvSpPr>
          <p:cNvPr id="5" name="Footer Placeholder 2"/>
          <p:cNvSpPr>
            <a:spLocks noGrp="1"/>
          </p:cNvSpPr>
          <p:nvPr>
            <p:ph type="ftr" sz="quarter" idx="11"/>
          </p:nvPr>
        </p:nvSpPr>
        <p:spPr/>
        <p:txBody>
          <a:bodyPr/>
          <a:lstStyle>
            <a:lvl1pPr>
              <a:defRPr dirty="0"/>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2C5B1E3B-C2F6-4688-AFA9-D433B69E8536}" type="slidenum">
              <a:rPr lang="en-US"/>
              <a:pPr>
                <a:defRPr/>
              </a:pPr>
              <a:t>‹#›</a:t>
            </a:fld>
            <a:endParaRPr lang="en-US" dirty="0"/>
          </a:p>
        </p:txBody>
      </p:sp>
    </p:spTree>
    <p:extLst>
      <p:ext uri="{BB962C8B-B14F-4D97-AF65-F5344CB8AC3E}">
        <p14:creationId xmlns:p14="http://schemas.microsoft.com/office/powerpoint/2010/main" val="2579319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extLst/>
          </a:lstStyle>
          <a:p>
            <a:pPr>
              <a:defRPr/>
            </a:pPr>
            <a:endParaRPr lang="en-US"/>
          </a:p>
        </p:txBody>
      </p:sp>
      <p:sp>
        <p:nvSpPr>
          <p:cNvPr id="6" name="Footer Placeholder 5"/>
          <p:cNvSpPr>
            <a:spLocks noGrp="1"/>
          </p:cNvSpPr>
          <p:nvPr>
            <p:ph type="ftr" sz="quarter" idx="11"/>
          </p:nvPr>
        </p:nvSpPr>
        <p:spPr/>
        <p:txBody>
          <a:bodyPr/>
          <a:lstStyle>
            <a:lvl1pPr>
              <a:defRPr dirty="0"/>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F32900E-481E-4E0D-90D9-84EAAA066173}" type="slidenum">
              <a:rPr lang="en-US"/>
              <a:pPr>
                <a:defRPr/>
              </a:pPr>
              <a:t>‹#›</a:t>
            </a:fld>
            <a:endParaRPr lang="en-US" dirty="0"/>
          </a:p>
        </p:txBody>
      </p:sp>
    </p:spTree>
    <p:extLst>
      <p:ext uri="{BB962C8B-B14F-4D97-AF65-F5344CB8AC3E}">
        <p14:creationId xmlns:p14="http://schemas.microsoft.com/office/powerpoint/2010/main" val="425513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dirty="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extLst/>
          </a:lstStyle>
          <a:p>
            <a:pPr>
              <a:defRPr/>
            </a:pPr>
            <a:endParaRPr lang="en-US"/>
          </a:p>
        </p:txBody>
      </p:sp>
      <p:sp>
        <p:nvSpPr>
          <p:cNvPr id="9" name="Footer Placeholder 5"/>
          <p:cNvSpPr>
            <a:spLocks noGrp="1"/>
          </p:cNvSpPr>
          <p:nvPr>
            <p:ph type="ftr" sz="quarter" idx="11"/>
          </p:nvPr>
        </p:nvSpPr>
        <p:spPr/>
        <p:txBody>
          <a:bodyPr/>
          <a:lstStyle>
            <a:lvl1pPr>
              <a:defRPr dirty="0"/>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BF16CF31-AB32-4F72-B327-47FD760721C6}" type="slidenum">
              <a:rPr lang="en-US"/>
              <a:pPr>
                <a:defRPr/>
              </a:pPr>
              <a:t>‹#›</a:t>
            </a:fld>
            <a:endParaRPr lang="en-US" dirty="0"/>
          </a:p>
        </p:txBody>
      </p:sp>
    </p:spTree>
    <p:extLst>
      <p:ext uri="{BB962C8B-B14F-4D97-AF65-F5344CB8AC3E}">
        <p14:creationId xmlns:p14="http://schemas.microsoft.com/office/powerpoint/2010/main" val="291016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dirty="0">
                <a:solidFill>
                  <a:schemeClr val="bg2">
                    <a:shade val="50000"/>
                    <a:satMod val="200000"/>
                  </a:schemeClr>
                </a:solidFill>
                <a:latin typeface="Arial" charset="0"/>
                <a:cs typeface="Arial" charset="0"/>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dirty="0">
                <a:solidFill>
                  <a:schemeClr val="bg2">
                    <a:shade val="50000"/>
                    <a:satMod val="200000"/>
                  </a:schemeClr>
                </a:solidFill>
                <a:effectLst/>
                <a:latin typeface="Arial" charset="0"/>
                <a:cs typeface="Arial" charset="0"/>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Arial" charset="0"/>
              </a:defRPr>
            </a:lvl1pPr>
            <a:extLst/>
          </a:lstStyle>
          <a:p>
            <a:pPr>
              <a:defRPr/>
            </a:pPr>
            <a:fld id="{BEB8BCA3-9C65-4BE1-956F-2BA634A17666}" type="slidenum">
              <a:rPr lang="en-US"/>
              <a:pPr>
                <a:defRPr/>
              </a:pPr>
              <a:t>‹#›</a:t>
            </a:fld>
            <a:endParaRPr lang="en-US" dirty="0"/>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4896" r:id="rId1"/>
    <p:sldLayoutId id="2147484891" r:id="rId2"/>
    <p:sldLayoutId id="2147484897" r:id="rId3"/>
    <p:sldLayoutId id="2147484892" r:id="rId4"/>
    <p:sldLayoutId id="2147484898" r:id="rId5"/>
    <p:sldLayoutId id="2147484893" r:id="rId6"/>
    <p:sldLayoutId id="2147484899" r:id="rId7"/>
    <p:sldLayoutId id="2147484900" r:id="rId8"/>
    <p:sldLayoutId id="2147484901" r:id="rId9"/>
    <p:sldLayoutId id="2147484894" r:id="rId10"/>
    <p:sldLayoutId id="2147484895" r:id="rId11"/>
  </p:sldLayoutIdLst>
  <p:hf sldNum="0" hdr="0" ftr="0" dt="0"/>
  <p:txStyles>
    <p:title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9C007F"/>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68007F"/>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package" Target="../embeddings/Microsoft_Excel_Worksheet3.xlsx"/><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package" Target="../embeddings/Microsoft_Excel_Worksheet4.xlsx"/><Relationship Id="rId5" Type="http://schemas.openxmlformats.org/officeDocument/2006/relationships/image" Target="../media/image8.wmf"/><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9.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wmf"/></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microsoft.com/office/2007/relationships/hdphoto" Target="../media/hdphoto5.wdp"/><Relationship Id="rId4" Type="http://schemas.openxmlformats.org/officeDocument/2006/relationships/image" Target="../media/image8.wmf"/><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ocfs.ny.gov/main/childcare/looking.asp" TargetMode="External"/><Relationship Id="rId4" Type="http://schemas.openxmlformats.org/officeDocument/2006/relationships/hyperlink" Target="https://www.guidestar.org/profile/16-1504738"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clkc.ohs.acf.hhs.gov/" TargetMode="External"/><Relationship Id="rId5" Type="http://schemas.openxmlformats.org/officeDocument/2006/relationships/image" Target="../media/image4.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jpeg"/><Relationship Id="rId7"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1.xlsx"/><Relationship Id="rId5" Type="http://schemas.openxmlformats.org/officeDocument/2006/relationships/image" Target="../media/image8.wmf"/><Relationship Id="rId4" Type="http://schemas.openxmlformats.org/officeDocument/2006/relationships/image" Target="../media/image4.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Excel_Worksheet2.xlsx"/><Relationship Id="rId5" Type="http://schemas.openxmlformats.org/officeDocument/2006/relationships/image" Target="../media/image8.w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1390121" y="360363"/>
            <a:ext cx="7407275" cy="1471612"/>
          </a:xfrm>
        </p:spPr>
        <p:txBody>
          <a:bodyPr>
            <a:normAutofit fontScale="90000"/>
          </a:bodyPr>
          <a:lstStyle/>
          <a:p>
            <a:pPr eaLnBrk="1" fontAlgn="auto" hangingPunct="1">
              <a:spcAft>
                <a:spcPts val="0"/>
              </a:spcAft>
              <a:defRPr/>
            </a:pPr>
            <a:r>
              <a:rPr lang="en-US" sz="2400" b="1" dirty="0" smtClean="0">
                <a:solidFill>
                  <a:schemeClr val="bg2"/>
                </a:solidFill>
                <a:effectLst>
                  <a:outerShdw blurRad="38100" dist="38100" dir="2700000" algn="tl">
                    <a:srgbClr val="C0C0C0"/>
                  </a:outerShdw>
                </a:effectLst>
              </a:rPr>
              <a:t>Cattaraugus &amp; Wyoming Counties</a:t>
            </a:r>
            <a:br>
              <a:rPr lang="en-US" sz="2400" b="1" dirty="0" smtClean="0">
                <a:solidFill>
                  <a:schemeClr val="bg2"/>
                </a:solidFill>
                <a:effectLst>
                  <a:outerShdw blurRad="38100" dist="38100" dir="2700000" algn="tl">
                    <a:srgbClr val="C0C0C0"/>
                  </a:outerShdw>
                </a:effectLst>
              </a:rPr>
            </a:br>
            <a:r>
              <a:rPr lang="en-US" sz="2400" b="1" dirty="0" smtClean="0">
                <a:solidFill>
                  <a:schemeClr val="bg2"/>
                </a:solidFill>
                <a:effectLst>
                  <a:outerShdw blurRad="38100" dist="38100" dir="2700000" algn="tl">
                    <a:srgbClr val="C0C0C0"/>
                  </a:outerShdw>
                </a:effectLst>
              </a:rPr>
              <a:t>Project Head Start  -- CWC-PHS</a:t>
            </a:r>
            <a:br>
              <a:rPr lang="en-US" sz="2400" b="1" dirty="0" smtClean="0">
                <a:solidFill>
                  <a:schemeClr val="bg2"/>
                </a:solidFill>
                <a:effectLst>
                  <a:outerShdw blurRad="38100" dist="38100" dir="2700000" algn="tl">
                    <a:srgbClr val="C0C0C0"/>
                  </a:outerShdw>
                </a:effectLst>
              </a:rPr>
            </a:br>
            <a:r>
              <a:rPr lang="en-US" sz="2400" b="1" dirty="0" smtClean="0">
                <a:solidFill>
                  <a:schemeClr val="bg2"/>
                </a:solidFill>
                <a:effectLst>
                  <a:outerShdw blurRad="38100" dist="38100" dir="2700000" algn="tl">
                    <a:srgbClr val="C0C0C0"/>
                  </a:outerShdw>
                </a:effectLst>
              </a:rPr>
              <a:t>2018 Year End Report</a:t>
            </a:r>
            <a:br>
              <a:rPr lang="en-US" sz="2400" b="1" dirty="0" smtClean="0">
                <a:solidFill>
                  <a:schemeClr val="bg2"/>
                </a:solidFill>
                <a:effectLst>
                  <a:outerShdw blurRad="38100" dist="38100" dir="2700000" algn="tl">
                    <a:srgbClr val="C0C0C0"/>
                  </a:outerShdw>
                </a:effectLst>
              </a:rPr>
            </a:br>
            <a:r>
              <a:rPr lang="en-US" sz="1600" b="1" i="1" dirty="0" smtClean="0">
                <a:solidFill>
                  <a:schemeClr val="bg2"/>
                </a:solidFill>
              </a:rPr>
              <a:t>Presented to the Board of Directors and Policy Council</a:t>
            </a:r>
            <a:r>
              <a:rPr lang="en-US" sz="1600" b="1" i="1" dirty="0" smtClean="0">
                <a:solidFill>
                  <a:srgbClr val="00B050"/>
                </a:solidFill>
              </a:rPr>
              <a:t/>
            </a:r>
            <a:br>
              <a:rPr lang="en-US" sz="1600" b="1" i="1" dirty="0" smtClean="0">
                <a:solidFill>
                  <a:srgbClr val="00B050"/>
                </a:solidFill>
              </a:rPr>
            </a:br>
            <a:endParaRPr lang="en-US" sz="1600" b="1" i="1" dirty="0" smtClean="0">
              <a:solidFill>
                <a:srgbClr val="00B050"/>
              </a:solidFill>
            </a:endParaRPr>
          </a:p>
        </p:txBody>
      </p:sp>
      <p:pic>
        <p:nvPicPr>
          <p:cNvPr id="8195" name="Picture 4" descr="3cblocks"/>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7467600" y="304800"/>
            <a:ext cx="1162050" cy="1219200"/>
          </a:xfrm>
        </p:spPr>
      </p:pic>
      <p:pic>
        <p:nvPicPr>
          <p:cNvPr id="819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5638800"/>
            <a:ext cx="198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F7FA34B0-890D-4EFD-9342-02F4541E194E@loc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2667000"/>
            <a:ext cx="441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8" name="Object 8"/>
          <p:cNvGraphicFramePr>
            <a:graphicFrameLocks noChangeAspect="1"/>
          </p:cNvGraphicFramePr>
          <p:nvPr/>
        </p:nvGraphicFramePr>
        <p:xfrm>
          <a:off x="5867400" y="5638800"/>
          <a:ext cx="2895600" cy="914400"/>
        </p:xfrm>
        <a:graphic>
          <a:graphicData uri="http://schemas.openxmlformats.org/presentationml/2006/ole">
            <mc:AlternateContent xmlns:mc="http://schemas.openxmlformats.org/markup-compatibility/2006">
              <mc:Choice xmlns:v="urn:schemas-microsoft-com:vml" Requires="v">
                <p:oleObj spid="_x0000_s8288" name="Bitmap Image" r:id="rId7" imgW="4009524" imgH="3400900" progId="PBrush">
                  <p:embed/>
                </p:oleObj>
              </mc:Choice>
              <mc:Fallback>
                <p:oleObj name="Bitmap Image" r:id="rId7" imgW="4009524" imgH="3400900" progId="PBrush">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638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160463" y="1831975"/>
            <a:ext cx="7620000" cy="954107"/>
          </a:xfrm>
          <a:prstGeom prst="rect">
            <a:avLst/>
          </a:prstGeom>
          <a:noFill/>
        </p:spPr>
        <p:txBody>
          <a:bodyPr>
            <a:spAutoFit/>
          </a:bodyPr>
          <a:lstStyle/>
          <a:p>
            <a:pPr algn="ctr">
              <a:defRPr/>
            </a:pPr>
            <a:r>
              <a:rPr lang="en-US" sz="2800" b="1" i="1" dirty="0" smtClean="0">
                <a:solidFill>
                  <a:schemeClr val="bg2"/>
                </a:solidFill>
                <a:effectLst>
                  <a:outerShdw blurRad="38100" dist="38100" dir="2700000" algn="tl">
                    <a:srgbClr val="000000">
                      <a:alpha val="43137"/>
                    </a:srgbClr>
                  </a:outerShdw>
                </a:effectLst>
                <a:latin typeface="+mn-lt"/>
              </a:rPr>
              <a:t>Be </a:t>
            </a:r>
            <a:r>
              <a:rPr lang="en-US" sz="2800" b="1" i="1" dirty="0" smtClean="0">
                <a:solidFill>
                  <a:schemeClr val="bg2"/>
                </a:solidFill>
                <a:effectLst>
                  <a:outerShdw blurRad="38100" dist="38100" dir="2700000" algn="tl">
                    <a:srgbClr val="000000">
                      <a:alpha val="43137"/>
                    </a:srgbClr>
                  </a:outerShdw>
                </a:effectLst>
                <a:latin typeface="+mn-lt"/>
              </a:rPr>
              <a:t>safe - Be respectful - </a:t>
            </a:r>
            <a:r>
              <a:rPr lang="en-US" sz="2800" b="1" i="1" dirty="0" smtClean="0">
                <a:solidFill>
                  <a:schemeClr val="bg2"/>
                </a:solidFill>
                <a:effectLst>
                  <a:outerShdw blurRad="38100" dist="38100" dir="2700000" algn="tl">
                    <a:srgbClr val="000000">
                      <a:alpha val="43137"/>
                    </a:srgbClr>
                  </a:outerShdw>
                </a:effectLst>
                <a:latin typeface="+mn-lt"/>
              </a:rPr>
              <a:t>Be </a:t>
            </a:r>
            <a:r>
              <a:rPr lang="en-US" sz="2800" b="1" i="1" dirty="0">
                <a:solidFill>
                  <a:schemeClr val="bg2"/>
                </a:solidFill>
                <a:effectLst>
                  <a:outerShdw blurRad="38100" dist="38100" dir="2700000" algn="tl">
                    <a:srgbClr val="000000">
                      <a:alpha val="43137"/>
                    </a:srgbClr>
                  </a:outerShdw>
                </a:effectLst>
                <a:latin typeface="+mn-lt"/>
              </a:rPr>
              <a:t>a team</a:t>
            </a:r>
          </a:p>
          <a:p>
            <a:pPr algn="ctr">
              <a:defRPr/>
            </a:pPr>
            <a:r>
              <a:rPr lang="en-US" sz="1400" b="1" i="1" dirty="0" smtClean="0">
                <a:solidFill>
                  <a:schemeClr val="bg2"/>
                </a:solidFill>
                <a:effectLst>
                  <a:outerShdw blurRad="38100" dist="38100" dir="2700000" algn="tl">
                    <a:srgbClr val="000000">
                      <a:alpha val="43137"/>
                    </a:srgbClr>
                  </a:outerShdw>
                </a:effectLst>
                <a:latin typeface="+mn-lt"/>
              </a:rPr>
              <a:t>empowering </a:t>
            </a:r>
            <a:r>
              <a:rPr lang="en-US" sz="1400" b="1" i="1" dirty="0">
                <a:solidFill>
                  <a:schemeClr val="bg2"/>
                </a:solidFill>
                <a:effectLst>
                  <a:outerShdw blurRad="38100" dist="38100" dir="2700000" algn="tl">
                    <a:srgbClr val="000000">
                      <a:alpha val="43137"/>
                    </a:srgbClr>
                  </a:outerShdw>
                </a:effectLst>
                <a:latin typeface="+mn-lt"/>
              </a:rPr>
              <a:t>families’ well-being, while nurturing and educating </a:t>
            </a:r>
            <a:r>
              <a:rPr lang="en-US" sz="1400" b="1" i="1" dirty="0" smtClean="0">
                <a:solidFill>
                  <a:schemeClr val="bg2"/>
                </a:solidFill>
                <a:effectLst>
                  <a:outerShdw blurRad="38100" dist="38100" dir="2700000" algn="tl">
                    <a:srgbClr val="000000">
                      <a:alpha val="43137"/>
                    </a:srgbClr>
                  </a:outerShdw>
                </a:effectLst>
                <a:latin typeface="+mn-lt"/>
              </a:rPr>
              <a:t>children </a:t>
            </a:r>
            <a:r>
              <a:rPr lang="en-US" sz="1400" b="1" i="1" dirty="0">
                <a:solidFill>
                  <a:schemeClr val="bg2"/>
                </a:solidFill>
                <a:effectLst>
                  <a:outerShdw blurRad="38100" dist="38100" dir="2700000" algn="tl">
                    <a:srgbClr val="000000">
                      <a:alpha val="43137"/>
                    </a:srgbClr>
                  </a:outerShdw>
                </a:effectLst>
                <a:latin typeface="+mn-lt"/>
              </a:rPr>
              <a:t>for school and life </a:t>
            </a:r>
          </a:p>
          <a:p>
            <a:pPr algn="ctr">
              <a:defRPr/>
            </a:pPr>
            <a:endParaRPr lang="en-US" sz="1400" b="1" i="1" dirty="0">
              <a:solidFill>
                <a:schemeClr val="bg2"/>
              </a:solidFill>
              <a:effectLst>
                <a:outerShdw blurRad="38100" dist="38100" dir="2700000" algn="tl">
                  <a:srgbClr val="000000">
                    <a:alpha val="43137"/>
                  </a:srgbClr>
                </a:outerShdw>
              </a:effectLst>
              <a:latin typeface="+mn-lt"/>
            </a:endParaRPr>
          </a:p>
        </p:txBody>
      </p:sp>
      <p:pic>
        <p:nvPicPr>
          <p:cNvPr id="8201" name="Picture 6" descr="hcito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5715000"/>
            <a:ext cx="3429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3581400" y="2286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dirty="0">
                <a:solidFill>
                  <a:schemeClr val="accent2"/>
                </a:solidFill>
                <a:latin typeface="Arial" charset="0"/>
              </a:rPr>
              <a:t>  </a:t>
            </a:r>
          </a:p>
        </p:txBody>
      </p:sp>
      <p:pic>
        <p:nvPicPr>
          <p:cNvPr id="17411" name="Picture 5"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Families are the          of Head Start  </a:t>
            </a:r>
          </a:p>
        </p:txBody>
      </p:sp>
      <p:pic>
        <p:nvPicPr>
          <p:cNvPr id="17415"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p:nvPr>
        </p:nvSpPr>
        <p:spPr>
          <a:xfrm>
            <a:off x="1447800" y="609600"/>
            <a:ext cx="7499350" cy="1066800"/>
          </a:xfrm>
        </p:spPr>
        <p:txBody>
          <a:bodyPr/>
          <a:lstStyle/>
          <a:p>
            <a:pPr eaLnBrk="1" fontAlgn="auto" hangingPunct="1">
              <a:spcAft>
                <a:spcPts val="0"/>
              </a:spcAft>
              <a:defRPr/>
            </a:pPr>
            <a:r>
              <a:rPr lang="en-US" sz="2800" b="1" dirty="0" smtClean="0">
                <a:solidFill>
                  <a:schemeClr val="bg2"/>
                </a:solidFill>
              </a:rPr>
              <a:t>CWC-PHS’s Efforts to Prepare Children for </a:t>
            </a:r>
            <a:r>
              <a:rPr lang="en-US" sz="2800" b="1" dirty="0" smtClean="0">
                <a:solidFill>
                  <a:schemeClr val="bg2"/>
                </a:solidFill>
              </a:rPr>
              <a:t>Kindergarten – the School Readiness Plan</a:t>
            </a:r>
            <a:endParaRPr lang="en-US" sz="2800" b="1" dirty="0" smtClean="0">
              <a:solidFill>
                <a:schemeClr val="bg2"/>
              </a:solidFill>
            </a:endParaRPr>
          </a:p>
        </p:txBody>
      </p:sp>
      <p:sp>
        <p:nvSpPr>
          <p:cNvPr id="17417" name="Rectangle 3"/>
          <p:cNvSpPr>
            <a:spLocks noGrp="1" noChangeArrowheads="1"/>
          </p:cNvSpPr>
          <p:nvPr>
            <p:ph idx="1"/>
          </p:nvPr>
        </p:nvSpPr>
        <p:spPr>
          <a:xfrm>
            <a:off x="1371600" y="1676400"/>
            <a:ext cx="7315200" cy="4648200"/>
          </a:xfrm>
        </p:spPr>
        <p:txBody>
          <a:bodyPr anchor="ctr"/>
          <a:lstStyle/>
          <a:p>
            <a:pPr marL="547688" lvl="1" indent="-514350" eaLnBrk="1" hangingPunct="1">
              <a:spcBef>
                <a:spcPct val="0"/>
              </a:spcBef>
              <a:spcAft>
                <a:spcPts val="200"/>
              </a:spcAft>
              <a:buFont typeface="Wingdings" pitchFamily="2" charset="2"/>
              <a:buChar char="ü"/>
            </a:pPr>
            <a:r>
              <a:rPr lang="en-US" altLang="en-US" sz="1600" dirty="0" smtClean="0"/>
              <a:t>Head </a:t>
            </a:r>
            <a:r>
              <a:rPr lang="en-US" altLang="en-US" sz="1600" dirty="0" smtClean="0"/>
              <a:t>Start and Early Head Start curriculums </a:t>
            </a:r>
            <a:r>
              <a:rPr lang="en-US" altLang="en-US" sz="1600" dirty="0" smtClean="0"/>
              <a:t>align with </a:t>
            </a:r>
            <a:r>
              <a:rPr lang="en-US" altLang="en-US" sz="1600" dirty="0" smtClean="0"/>
              <a:t>UPK program(s), NYS standards, and HS framework / new regulations</a:t>
            </a:r>
          </a:p>
          <a:p>
            <a:pPr marL="547688" lvl="1" indent="-514350" eaLnBrk="1" hangingPunct="1">
              <a:spcBef>
                <a:spcPct val="0"/>
              </a:spcBef>
              <a:spcAft>
                <a:spcPts val="200"/>
              </a:spcAft>
              <a:buFont typeface="Wingdings" pitchFamily="2" charset="2"/>
              <a:buChar char="ü"/>
            </a:pPr>
            <a:r>
              <a:rPr lang="en-US" altLang="en-US" sz="1600" dirty="0" smtClean="0"/>
              <a:t>Coordinate </a:t>
            </a:r>
            <a:r>
              <a:rPr lang="en-US" altLang="en-US" sz="1600" dirty="0" smtClean="0"/>
              <a:t>with kindergarten screenings</a:t>
            </a:r>
          </a:p>
          <a:p>
            <a:pPr marL="547688" lvl="1" indent="-514350" eaLnBrk="1" hangingPunct="1">
              <a:spcBef>
                <a:spcPct val="0"/>
              </a:spcBef>
              <a:spcAft>
                <a:spcPts val="200"/>
              </a:spcAft>
              <a:buFont typeface="Wingdings" pitchFamily="2" charset="2"/>
              <a:buChar char="ü"/>
            </a:pPr>
            <a:r>
              <a:rPr lang="en-US" altLang="en-US" sz="1600" dirty="0" smtClean="0"/>
              <a:t>Systemic and individualized </a:t>
            </a:r>
            <a:r>
              <a:rPr lang="en-US" altLang="en-US" sz="1600" dirty="0" smtClean="0"/>
              <a:t>transition </a:t>
            </a:r>
            <a:r>
              <a:rPr lang="en-US" altLang="en-US" sz="1600" dirty="0" smtClean="0"/>
              <a:t>plans and communications with kindergarten teachers</a:t>
            </a:r>
          </a:p>
          <a:p>
            <a:pPr marL="547688" lvl="1" indent="-514350" eaLnBrk="1" hangingPunct="1">
              <a:spcBef>
                <a:spcPct val="0"/>
              </a:spcBef>
              <a:spcAft>
                <a:spcPts val="200"/>
              </a:spcAft>
              <a:buFont typeface="Wingdings" pitchFamily="2" charset="2"/>
              <a:buChar char="ü"/>
            </a:pPr>
            <a:r>
              <a:rPr lang="en-US" altLang="en-US" sz="1600" dirty="0" smtClean="0"/>
              <a:t>CWC-PHS ‘School </a:t>
            </a:r>
            <a:r>
              <a:rPr lang="en-US" altLang="en-US" sz="1600" dirty="0" smtClean="0"/>
              <a:t>Readiness Plan’ for birth to school age</a:t>
            </a:r>
          </a:p>
          <a:p>
            <a:pPr marL="547688" lvl="1" indent="-514350" eaLnBrk="1" hangingPunct="1">
              <a:spcBef>
                <a:spcPct val="0"/>
              </a:spcBef>
              <a:spcAft>
                <a:spcPts val="200"/>
              </a:spcAft>
              <a:buFont typeface="Wingdings" pitchFamily="2" charset="2"/>
              <a:buChar char="ü"/>
            </a:pPr>
            <a:r>
              <a:rPr lang="en-US" altLang="en-US" sz="1600" dirty="0" smtClean="0"/>
              <a:t>CWC-PHS Parent</a:t>
            </a:r>
            <a:r>
              <a:rPr lang="en-US" altLang="en-US" sz="1600" dirty="0" smtClean="0"/>
              <a:t>, Family, and Community Engagement Framework plan</a:t>
            </a:r>
          </a:p>
          <a:p>
            <a:pPr marL="547688" lvl="1" indent="-514350" eaLnBrk="1" hangingPunct="1">
              <a:spcBef>
                <a:spcPct val="0"/>
              </a:spcBef>
              <a:spcAft>
                <a:spcPts val="200"/>
              </a:spcAft>
              <a:buFont typeface="Wingdings" pitchFamily="2" charset="2"/>
              <a:buChar char="ü"/>
            </a:pPr>
            <a:r>
              <a:rPr lang="en-US" altLang="en-US" sz="1600" dirty="0" smtClean="0"/>
              <a:t>Maintain </a:t>
            </a:r>
            <a:r>
              <a:rPr lang="en-US" altLang="en-US" sz="1600" dirty="0" smtClean="0"/>
              <a:t>the non-financial agreements in place with all area school districts as required by the HS Act</a:t>
            </a:r>
          </a:p>
          <a:p>
            <a:pPr marL="547688" lvl="1" indent="-514350" eaLnBrk="1" hangingPunct="1">
              <a:spcBef>
                <a:spcPct val="0"/>
              </a:spcBef>
              <a:spcAft>
                <a:spcPts val="200"/>
              </a:spcAft>
              <a:buFont typeface="Wingdings" pitchFamily="2" charset="2"/>
              <a:buChar char="ü"/>
            </a:pPr>
            <a:r>
              <a:rPr lang="en-US" altLang="en-US" sz="1600" dirty="0" smtClean="0"/>
              <a:t>Newsworthy notes to parents; encourage attendance</a:t>
            </a:r>
          </a:p>
          <a:p>
            <a:pPr marL="547688" lvl="1" indent="-514350" eaLnBrk="1" hangingPunct="1">
              <a:spcBef>
                <a:spcPct val="0"/>
              </a:spcBef>
              <a:spcAft>
                <a:spcPts val="200"/>
              </a:spcAft>
              <a:buFont typeface="Wingdings" pitchFamily="2" charset="2"/>
              <a:buChar char="ü"/>
            </a:pPr>
            <a:r>
              <a:rPr lang="en-US" altLang="en-US" sz="1600" dirty="0" smtClean="0"/>
              <a:t>Parent involvement and education;  parent – teacher conferences &amp; home visits</a:t>
            </a:r>
          </a:p>
          <a:p>
            <a:pPr marL="547688" lvl="1" indent="-514350" eaLnBrk="1" hangingPunct="1">
              <a:spcBef>
                <a:spcPct val="0"/>
              </a:spcBef>
              <a:spcAft>
                <a:spcPts val="200"/>
              </a:spcAft>
              <a:buFont typeface="Wingdings" pitchFamily="2" charset="2"/>
              <a:buChar char="ü"/>
            </a:pPr>
            <a:r>
              <a:rPr lang="en-US" altLang="en-US" sz="1600" dirty="0" smtClean="0"/>
              <a:t>Providing families with a summer activity kit </a:t>
            </a:r>
          </a:p>
          <a:p>
            <a:pPr marL="547688" lvl="1" indent="-514350" eaLnBrk="1" hangingPunct="1">
              <a:spcBef>
                <a:spcPct val="0"/>
              </a:spcBef>
              <a:spcAft>
                <a:spcPts val="200"/>
              </a:spcAft>
              <a:buFont typeface="Wingdings" pitchFamily="2" charset="2"/>
              <a:buChar char="ü"/>
            </a:pPr>
            <a:r>
              <a:rPr lang="en-US" altLang="en-US" sz="1600" dirty="0" smtClean="0"/>
              <a:t>Providing, under contract, NYS UPK to various school districts</a:t>
            </a:r>
          </a:p>
          <a:p>
            <a:pPr marL="547688" lvl="1" indent="-514350" eaLnBrk="1" hangingPunct="1">
              <a:spcBef>
                <a:spcPct val="0"/>
              </a:spcBef>
              <a:spcAft>
                <a:spcPts val="200"/>
              </a:spcAft>
              <a:buFont typeface="Wingdings" pitchFamily="2" charset="2"/>
              <a:buChar char="ü"/>
            </a:pPr>
            <a:r>
              <a:rPr lang="en-US" altLang="en-US" sz="1600" dirty="0" smtClean="0"/>
              <a:t>Structured and intentional approach to child development and individualized instruction using Pyramid Model</a:t>
            </a:r>
          </a:p>
          <a:p>
            <a:pPr marL="547688" lvl="1" indent="-514350" eaLnBrk="1" hangingPunct="1">
              <a:spcBef>
                <a:spcPct val="0"/>
              </a:spcBef>
              <a:spcAft>
                <a:spcPts val="200"/>
              </a:spcAft>
              <a:buFont typeface="Wingdings" pitchFamily="2" charset="2"/>
              <a:buChar char="ü"/>
            </a:pPr>
            <a:r>
              <a:rPr lang="en-US" altLang="en-US" sz="1600" dirty="0" smtClean="0"/>
              <a:t>CWC-PHS use of HighScope’s </a:t>
            </a:r>
            <a:r>
              <a:rPr lang="en-US" altLang="en-US" sz="1600" dirty="0" smtClean="0"/>
              <a:t>Program Quality Assessment (PQA) for classroom observation &amp; continuous improvement &amp; professional development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57338" y="914400"/>
            <a:ext cx="6824662" cy="762000"/>
          </a:xfrm>
        </p:spPr>
        <p:txBody>
          <a:bodyPr>
            <a:noAutofit/>
          </a:bodyPr>
          <a:lstStyle/>
          <a:p>
            <a:pPr>
              <a:spcBef>
                <a:spcPts val="0"/>
              </a:spcBef>
              <a:spcAft>
                <a:spcPts val="0"/>
              </a:spcAft>
              <a:defRPr/>
            </a:pPr>
            <a:r>
              <a:rPr lang="en-US" sz="2800" b="1" dirty="0" smtClean="0">
                <a:solidFill>
                  <a:schemeClr val="bg2"/>
                </a:solidFill>
              </a:rPr>
              <a:t>Medical &amp; Dental Outcomes – Head Start</a:t>
            </a:r>
            <a:endParaRPr lang="en-US" sz="2800" b="1" i="1" dirty="0">
              <a:solidFill>
                <a:schemeClr val="bg2"/>
              </a:solidFill>
              <a:ea typeface="+mn-ea"/>
              <a:cs typeface="Arial"/>
            </a:endParaRPr>
          </a:p>
        </p:txBody>
      </p:sp>
      <p:pic>
        <p:nvPicPr>
          <p:cNvPr id="18435"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dirty="0">
                <a:solidFill>
                  <a:schemeClr val="accent2"/>
                </a:solidFill>
                <a:latin typeface="Arial" charset="0"/>
              </a:rPr>
              <a:t>Great minds begin at Head Start</a:t>
            </a:r>
            <a:endParaRPr lang="en-US" altLang="en-US" sz="1800" dirty="0">
              <a:latin typeface="Arial" charset="0"/>
            </a:endParaRPr>
          </a:p>
        </p:txBody>
      </p:sp>
      <p:sp>
        <p:nvSpPr>
          <p:cNvPr id="18440" name="TextBox 4"/>
          <p:cNvSpPr txBox="1">
            <a:spLocks noChangeArrowheads="1"/>
          </p:cNvSpPr>
          <p:nvPr/>
        </p:nvSpPr>
        <p:spPr bwMode="auto">
          <a:xfrm>
            <a:off x="1600200" y="1752600"/>
            <a:ext cx="708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 typeface="Arial" charset="0"/>
              <a:buChar char="•"/>
            </a:pPr>
            <a:r>
              <a:rPr lang="en-US" altLang="en-US" sz="1600" dirty="0" smtClean="0">
                <a:latin typeface="Arial" charset="0"/>
              </a:rPr>
              <a:t>Modest increase in percentage of overweight and obese children</a:t>
            </a:r>
          </a:p>
          <a:p>
            <a:pPr eaLnBrk="1" hangingPunct="1">
              <a:spcBef>
                <a:spcPct val="0"/>
              </a:spcBef>
              <a:buClrTx/>
              <a:buSzTx/>
              <a:buFont typeface="Arial" charset="0"/>
              <a:buChar char="•"/>
            </a:pPr>
            <a:r>
              <a:rPr lang="en-US" altLang="en-US" sz="1600" dirty="0" smtClean="0">
                <a:latin typeface="Arial" charset="0"/>
              </a:rPr>
              <a:t>Increase in percent of children up to date with preventive care  </a:t>
            </a:r>
            <a:endParaRPr lang="en-US" altLang="en-US" sz="1600" dirty="0">
              <a:latin typeface="Arial" charset="0"/>
            </a:endParaRPr>
          </a:p>
          <a:p>
            <a:pPr eaLnBrk="1" hangingPunct="1">
              <a:spcBef>
                <a:spcPct val="0"/>
              </a:spcBef>
              <a:buClrTx/>
              <a:buSzTx/>
              <a:buFont typeface="Arial" charset="0"/>
              <a:buChar char="•"/>
            </a:pPr>
            <a:r>
              <a:rPr lang="en-US" altLang="en-US" sz="1600" dirty="0" smtClean="0">
                <a:latin typeface="Arial" charset="0"/>
              </a:rPr>
              <a:t>Percentage of </a:t>
            </a:r>
            <a:r>
              <a:rPr lang="en-US" altLang="en-US" sz="1600" dirty="0">
                <a:latin typeface="Arial" charset="0"/>
              </a:rPr>
              <a:t>children with </a:t>
            </a:r>
            <a:r>
              <a:rPr lang="en-US" altLang="en-US" sz="1600" dirty="0" smtClean="0">
                <a:latin typeface="Arial" charset="0"/>
              </a:rPr>
              <a:t>disabilities is almost double the minimum required</a:t>
            </a:r>
            <a:endParaRPr lang="en-US" altLang="en-US" sz="1600" dirty="0">
              <a:latin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786503253"/>
              </p:ext>
            </p:extLst>
          </p:nvPr>
        </p:nvGraphicFramePr>
        <p:xfrm>
          <a:off x="1295400" y="2829818"/>
          <a:ext cx="7620000" cy="3687763"/>
        </p:xfrm>
        <a:graphic>
          <a:graphicData uri="http://schemas.openxmlformats.org/presentationml/2006/ole">
            <mc:AlternateContent xmlns:mc="http://schemas.openxmlformats.org/markup-compatibility/2006">
              <mc:Choice xmlns:v="urn:schemas-microsoft-com:vml" Requires="v">
                <p:oleObj spid="_x0000_s18532" name="Worksheet" r:id="rId5" imgW="8145815" imgH="3687969" progId="Excel.Sheet.12">
                  <p:embed/>
                </p:oleObj>
              </mc:Choice>
              <mc:Fallback>
                <p:oleObj name="Worksheet" r:id="rId5" imgW="8145815" imgH="3687969" progId="Excel.Sheet.12">
                  <p:embed/>
                  <p:pic>
                    <p:nvPicPr>
                      <p:cNvPr id="0" name=""/>
                      <p:cNvPicPr/>
                      <p:nvPr/>
                    </p:nvPicPr>
                    <p:blipFill>
                      <a:blip r:embed="rId6"/>
                      <a:stretch>
                        <a:fillRect/>
                      </a:stretch>
                    </p:blipFill>
                    <p:spPr>
                      <a:xfrm>
                        <a:off x="1295400" y="2829818"/>
                        <a:ext cx="7620000" cy="368776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Families are the          of Head Start  </a:t>
            </a:r>
          </a:p>
        </p:txBody>
      </p:sp>
      <p:pic>
        <p:nvPicPr>
          <p:cNvPr id="19462" name="Picture 5" descr="SO0045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a:xfrm>
            <a:off x="1371600" y="838200"/>
            <a:ext cx="7239000" cy="609600"/>
          </a:xfrm>
        </p:spPr>
        <p:txBody>
          <a:bodyPr>
            <a:noAutofit/>
          </a:bodyPr>
          <a:lstStyle/>
          <a:p>
            <a:pPr>
              <a:spcBef>
                <a:spcPts val="0"/>
              </a:spcBef>
              <a:spcAft>
                <a:spcPts val="0"/>
              </a:spcAft>
              <a:defRPr/>
            </a:pPr>
            <a:r>
              <a:rPr lang="en-US" sz="2800" b="1" dirty="0" smtClean="0">
                <a:solidFill>
                  <a:schemeClr val="bg2"/>
                </a:solidFill>
              </a:rPr>
              <a:t>Medical &amp; Dental Outcomes – Early Head Start</a:t>
            </a:r>
            <a:endParaRPr lang="en-US" sz="2800" b="1" i="1" dirty="0">
              <a:solidFill>
                <a:schemeClr val="bg2"/>
              </a:solidFill>
              <a:ea typeface="+mn-ea"/>
              <a:cs typeface="Arial"/>
            </a:endParaRPr>
          </a:p>
        </p:txBody>
      </p:sp>
      <p:sp>
        <p:nvSpPr>
          <p:cNvPr id="19464" name="TextBox 3"/>
          <p:cNvSpPr txBox="1">
            <a:spLocks noChangeArrowheads="1"/>
          </p:cNvSpPr>
          <p:nvPr/>
        </p:nvSpPr>
        <p:spPr bwMode="auto">
          <a:xfrm>
            <a:off x="1447800" y="1752600"/>
            <a:ext cx="7315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 typeface="Arial" charset="0"/>
              <a:buChar char="•"/>
            </a:pPr>
            <a:r>
              <a:rPr lang="en-US" altLang="en-US" sz="1600" dirty="0" smtClean="0">
                <a:latin typeface="Arial" charset="0"/>
              </a:rPr>
              <a:t>SNAP percentage declined drastically</a:t>
            </a:r>
          </a:p>
          <a:p>
            <a:pPr eaLnBrk="1" hangingPunct="1">
              <a:spcBef>
                <a:spcPct val="0"/>
              </a:spcBef>
              <a:buClrTx/>
              <a:buSzTx/>
              <a:buFont typeface="Arial" charset="0"/>
              <a:buChar char="•"/>
            </a:pPr>
            <a:r>
              <a:rPr lang="en-US" altLang="en-US" sz="1600" dirty="0" smtClean="0">
                <a:latin typeface="Arial" charset="0"/>
              </a:rPr>
              <a:t>All needing medical treatment go it e</a:t>
            </a:r>
          </a:p>
          <a:p>
            <a:pPr eaLnBrk="1" hangingPunct="1">
              <a:spcBef>
                <a:spcPct val="0"/>
              </a:spcBef>
              <a:buClrTx/>
              <a:buSzTx/>
              <a:buFont typeface="Arial" charset="0"/>
              <a:buChar char="•"/>
            </a:pPr>
            <a:r>
              <a:rPr lang="en-US" altLang="en-US" sz="1600" dirty="0" smtClean="0">
                <a:latin typeface="Arial" charset="0"/>
              </a:rPr>
              <a:t>Six (6) pregnant women were served (4 second trimester, 2 third trimester)</a:t>
            </a:r>
          </a:p>
          <a:p>
            <a:pPr eaLnBrk="1" hangingPunct="1">
              <a:spcBef>
                <a:spcPct val="0"/>
              </a:spcBef>
              <a:buClrTx/>
              <a:buSzTx/>
              <a:buFont typeface="Arial" charset="0"/>
              <a:buChar char="•"/>
            </a:pPr>
            <a:r>
              <a:rPr lang="en-US" altLang="en-US" sz="1600" dirty="0" smtClean="0">
                <a:latin typeface="Arial" charset="0"/>
              </a:rPr>
              <a:t>Slight increase in WIC participation</a:t>
            </a:r>
            <a:endParaRPr lang="en-US" altLang="en-US" sz="1600" dirty="0">
              <a:latin typeface="Arial"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42605111"/>
              </p:ext>
            </p:extLst>
          </p:nvPr>
        </p:nvGraphicFramePr>
        <p:xfrm>
          <a:off x="1295400" y="2978929"/>
          <a:ext cx="7620000" cy="3063875"/>
        </p:xfrm>
        <a:graphic>
          <a:graphicData uri="http://schemas.openxmlformats.org/presentationml/2006/ole">
            <mc:AlternateContent xmlns:mc="http://schemas.openxmlformats.org/markup-compatibility/2006">
              <mc:Choice xmlns:v="urn:schemas-microsoft-com:vml" Requires="v">
                <p:oleObj spid="_x0000_s19557" name="Worksheet" r:id="rId6" imgW="8161126" imgH="3063287" progId="Excel.Sheet.12">
                  <p:embed/>
                </p:oleObj>
              </mc:Choice>
              <mc:Fallback>
                <p:oleObj name="Worksheet" r:id="rId6" imgW="8161126" imgH="3063287" progId="Excel.Sheet.12">
                  <p:embed/>
                  <p:pic>
                    <p:nvPicPr>
                      <p:cNvPr id="0" name=""/>
                      <p:cNvPicPr/>
                      <p:nvPr/>
                    </p:nvPicPr>
                    <p:blipFill>
                      <a:blip r:embed="rId7"/>
                      <a:stretch>
                        <a:fillRect/>
                      </a:stretch>
                    </p:blipFill>
                    <p:spPr>
                      <a:xfrm>
                        <a:off x="1295400" y="2978929"/>
                        <a:ext cx="7620000" cy="30638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endParaRPr lang="en-US" altLang="en-US" sz="1800" dirty="0">
              <a:latin typeface="Arial" charset="0"/>
            </a:endParaRPr>
          </a:p>
        </p:txBody>
      </p:sp>
      <p:sp>
        <p:nvSpPr>
          <p:cNvPr id="20486"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dirty="0">
                <a:solidFill>
                  <a:schemeClr val="accent2"/>
                </a:solidFill>
                <a:latin typeface="Arial" charset="0"/>
              </a:rPr>
              <a:t>Great minds begin at Head Start</a:t>
            </a:r>
            <a:endParaRPr lang="en-US" altLang="en-US" sz="1800" dirty="0">
              <a:latin typeface="Arial" charset="0"/>
            </a:endParaRPr>
          </a:p>
        </p:txBody>
      </p:sp>
      <p:sp>
        <p:nvSpPr>
          <p:cNvPr id="20487" name="Rectangle 3"/>
          <p:cNvSpPr>
            <a:spLocks noGrp="1" noChangeArrowheads="1"/>
          </p:cNvSpPr>
          <p:nvPr>
            <p:ph idx="1"/>
          </p:nvPr>
        </p:nvSpPr>
        <p:spPr>
          <a:xfrm>
            <a:off x="1295400" y="1600200"/>
            <a:ext cx="7391400" cy="4838700"/>
          </a:xfrm>
        </p:spPr>
        <p:txBody>
          <a:bodyPr/>
          <a:lstStyle/>
          <a:p>
            <a:pPr eaLnBrk="1" hangingPunct="1">
              <a:spcBef>
                <a:spcPct val="0"/>
              </a:spcBef>
              <a:spcAft>
                <a:spcPts val="300"/>
              </a:spcAft>
              <a:buFont typeface="Wingdings" pitchFamily="2" charset="2"/>
              <a:buChar char="Ø"/>
            </a:pPr>
            <a:r>
              <a:rPr lang="en-US" altLang="en-US" sz="1600" dirty="0" smtClean="0"/>
              <a:t>Activities included:  Cornell Cooperative Extension trainings, Parent Orientation, Policy Council and Board Training, FlipIt, Family – Reading Nights, First-Aid, Crafts,   FlipIt, Parent  Committees, Fatherhood Initiatives - Breakfast of Champions &amp; Gentlemen’s Luncheon; Mother’s Day Tea &amp; Mother’s Breakfast and Cavity Free Kids.  </a:t>
            </a:r>
          </a:p>
          <a:p>
            <a:pPr eaLnBrk="1" hangingPunct="1">
              <a:spcBef>
                <a:spcPct val="0"/>
              </a:spcBef>
              <a:spcAft>
                <a:spcPts val="300"/>
              </a:spcAft>
              <a:buFont typeface="Wingdings" pitchFamily="2" charset="2"/>
              <a:buChar char="Ø"/>
            </a:pPr>
            <a:r>
              <a:rPr lang="en-US" altLang="en-US" sz="1600" dirty="0" smtClean="0"/>
              <a:t>Head Start had 766</a:t>
            </a:r>
            <a:r>
              <a:rPr lang="en-US" altLang="en-US" sz="1600" dirty="0" smtClean="0">
                <a:solidFill>
                  <a:srgbClr val="FF0000"/>
                </a:solidFill>
              </a:rPr>
              <a:t> </a:t>
            </a:r>
            <a:r>
              <a:rPr lang="en-US" altLang="en-US" sz="1600" dirty="0" smtClean="0"/>
              <a:t>total volunteers down about 20% from prior year;  64% of the volunteers were current or former HS or EHS parents.</a:t>
            </a:r>
          </a:p>
          <a:p>
            <a:pPr eaLnBrk="1" hangingPunct="1">
              <a:spcBef>
                <a:spcPct val="0"/>
              </a:spcBef>
              <a:spcAft>
                <a:spcPts val="300"/>
              </a:spcAft>
              <a:buFont typeface="Wingdings" pitchFamily="2" charset="2"/>
              <a:buChar char="Ø"/>
            </a:pPr>
            <a:r>
              <a:rPr lang="en-US" altLang="en-US" sz="1600" dirty="0" smtClean="0"/>
              <a:t>Early Head Start had 117 total volunteers up 20% from prior year;  92 or 79% were  current or former HS or EHS parents. </a:t>
            </a:r>
          </a:p>
          <a:p>
            <a:pPr eaLnBrk="1" hangingPunct="1">
              <a:spcBef>
                <a:spcPct val="0"/>
              </a:spcBef>
              <a:spcAft>
                <a:spcPts val="300"/>
              </a:spcAft>
              <a:buFont typeface="Wingdings" pitchFamily="2" charset="2"/>
              <a:buChar char="Ø"/>
            </a:pPr>
            <a:r>
              <a:rPr lang="en-US" altLang="en-US" sz="1600" dirty="0" smtClean="0"/>
              <a:t>Policy Council remains a cornerstone of parent involvement.  </a:t>
            </a:r>
          </a:p>
          <a:p>
            <a:pPr eaLnBrk="1" hangingPunct="1">
              <a:spcBef>
                <a:spcPct val="0"/>
              </a:spcBef>
              <a:spcAft>
                <a:spcPts val="300"/>
              </a:spcAft>
              <a:buFont typeface="Wingdings" pitchFamily="2" charset="2"/>
              <a:buChar char="Ø"/>
            </a:pPr>
            <a:r>
              <a:rPr lang="en-US" altLang="en-US" sz="1600" dirty="0" smtClean="0"/>
              <a:t>The time parents spend on at home classroom related activities is significant.</a:t>
            </a:r>
            <a:endParaRPr lang="en-US" altLang="en-US" sz="1600" dirty="0"/>
          </a:p>
          <a:p>
            <a:pPr eaLnBrk="1" hangingPunct="1">
              <a:spcBef>
                <a:spcPct val="0"/>
              </a:spcBef>
              <a:spcAft>
                <a:spcPts val="300"/>
              </a:spcAft>
              <a:buFont typeface="Wingdings" pitchFamily="2" charset="2"/>
              <a:buChar char="Ø"/>
            </a:pPr>
            <a:r>
              <a:rPr lang="en-US" altLang="en-US" sz="1600" dirty="0" smtClean="0"/>
              <a:t>The 2017-18 parent end-of-year parent evaluations are very positive and are summarized below. </a:t>
            </a:r>
          </a:p>
          <a:p>
            <a:pPr eaLnBrk="1" hangingPunct="1">
              <a:spcBef>
                <a:spcPct val="0"/>
              </a:spcBef>
              <a:spcAft>
                <a:spcPts val="300"/>
              </a:spcAft>
              <a:buFont typeface="Wingdings 2" pitchFamily="18" charset="2"/>
              <a:buNone/>
            </a:pPr>
            <a:endParaRPr lang="en-US" altLang="en-US" sz="1600" dirty="0" smtClean="0"/>
          </a:p>
          <a:p>
            <a:pPr eaLnBrk="1" hangingPunct="1">
              <a:spcAft>
                <a:spcPts val="900"/>
              </a:spcAft>
              <a:buFont typeface="Wingdings 2" pitchFamily="18" charset="2"/>
              <a:buNone/>
            </a:pPr>
            <a:endParaRPr lang="en-US" altLang="en-US" sz="2000" dirty="0" smtClean="0"/>
          </a:p>
        </p:txBody>
      </p:sp>
      <p:sp>
        <p:nvSpPr>
          <p:cNvPr id="9" name="Rectangle 2"/>
          <p:cNvSpPr>
            <a:spLocks noGrp="1" noChangeArrowheads="1"/>
          </p:cNvSpPr>
          <p:nvPr>
            <p:ph type="title"/>
          </p:nvPr>
        </p:nvSpPr>
        <p:spPr>
          <a:xfrm>
            <a:off x="1447800" y="990600"/>
            <a:ext cx="7239000" cy="696913"/>
          </a:xfrm>
        </p:spPr>
        <p:txBody>
          <a:bodyPr>
            <a:noAutofit/>
          </a:bodyPr>
          <a:lstStyle/>
          <a:p>
            <a:pPr>
              <a:spcBef>
                <a:spcPts val="0"/>
              </a:spcBef>
              <a:spcAft>
                <a:spcPts val="0"/>
              </a:spcAft>
              <a:defRPr/>
            </a:pPr>
            <a:r>
              <a:rPr lang="en-US" sz="2800" b="1" dirty="0" smtClean="0">
                <a:solidFill>
                  <a:schemeClr val="bg2"/>
                </a:solidFill>
              </a:rPr>
              <a:t>Parent Involvement Activities </a:t>
            </a:r>
            <a:br>
              <a:rPr lang="en-US" sz="2800" b="1" dirty="0" smtClean="0">
                <a:solidFill>
                  <a:schemeClr val="bg2"/>
                </a:solidFill>
              </a:rPr>
            </a:br>
            <a:r>
              <a:rPr lang="en-US" sz="2800" b="1" dirty="0">
                <a:solidFill>
                  <a:schemeClr val="bg2"/>
                </a:solidFill>
              </a:rPr>
              <a:t>	</a:t>
            </a:r>
            <a:r>
              <a:rPr lang="en-US" sz="2800" b="1" dirty="0" smtClean="0">
                <a:solidFill>
                  <a:schemeClr val="bg2"/>
                </a:solidFill>
              </a:rPr>
              <a:t>Increase in Parent Volunteers</a:t>
            </a:r>
            <a:br>
              <a:rPr lang="en-US" sz="2800" b="1" dirty="0" smtClean="0">
                <a:solidFill>
                  <a:schemeClr val="bg2"/>
                </a:solidFill>
              </a:rPr>
            </a:br>
            <a:endParaRPr lang="en-US" sz="2800" b="1" i="1" dirty="0">
              <a:solidFill>
                <a:schemeClr val="bg2"/>
              </a:solidFill>
              <a:ea typeface="+mn-ea"/>
              <a:cs typeface="Arial"/>
            </a:endParaRPr>
          </a:p>
        </p:txBody>
      </p:sp>
      <p:pic>
        <p:nvPicPr>
          <p:cNvPr id="1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629400" y="4975860"/>
            <a:ext cx="1950720" cy="1463040"/>
          </a:xfrm>
          <a:prstGeom prst="rect">
            <a:avLst/>
          </a:prstGeom>
          <a:noFill/>
          <a:ln>
            <a:noFill/>
          </a:ln>
          <a:effectLst>
            <a:glow rad="127000">
              <a:schemeClr val="bg2"/>
            </a:glow>
            <a:outerShdw blurRad="50800" dist="508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Families are the          of Head Start  </a:t>
            </a:r>
          </a:p>
        </p:txBody>
      </p:sp>
      <p:pic>
        <p:nvPicPr>
          <p:cNvPr id="21510"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a:xfrm>
            <a:off x="1371600" y="838200"/>
            <a:ext cx="7499350" cy="1295400"/>
          </a:xfrm>
        </p:spPr>
        <p:txBody>
          <a:bodyPr>
            <a:normAutofit fontScale="90000"/>
          </a:bodyPr>
          <a:lstStyle/>
          <a:p>
            <a:pPr>
              <a:defRPr/>
            </a:pPr>
            <a:r>
              <a:rPr lang="en-US" sz="3100" b="1" dirty="0" smtClean="0">
                <a:solidFill>
                  <a:schemeClr val="bg2"/>
                </a:solidFill>
                <a:effectLst>
                  <a:outerShdw blurRad="38100" dist="38100" dir="2700000" algn="tl">
                    <a:srgbClr val="000000">
                      <a:alpha val="43137"/>
                    </a:srgbClr>
                  </a:outerShdw>
                </a:effectLst>
                <a:latin typeface="+mn-lt"/>
              </a:rPr>
              <a:t>Parent Evaluations – evidence of quality</a:t>
            </a:r>
            <a:br>
              <a:rPr lang="en-US" sz="3100" b="1" dirty="0" smtClean="0">
                <a:solidFill>
                  <a:schemeClr val="bg2"/>
                </a:solidFill>
                <a:effectLst>
                  <a:outerShdw blurRad="38100" dist="38100" dir="2700000" algn="tl">
                    <a:srgbClr val="000000">
                      <a:alpha val="43137"/>
                    </a:srgbClr>
                  </a:outerShdw>
                </a:effectLst>
                <a:latin typeface="+mn-lt"/>
              </a:rPr>
            </a:br>
            <a:r>
              <a:rPr lang="en-US" sz="3100" b="1" dirty="0">
                <a:solidFill>
                  <a:schemeClr val="bg2"/>
                </a:solidFill>
                <a:effectLst>
                  <a:outerShdw blurRad="38100" dist="38100" dir="2700000" algn="tl">
                    <a:srgbClr val="000000">
                      <a:alpha val="43137"/>
                    </a:srgbClr>
                  </a:outerShdw>
                </a:effectLst>
                <a:latin typeface="+mn-lt"/>
              </a:rPr>
              <a:t> </a:t>
            </a:r>
            <a:r>
              <a:rPr lang="en-US" sz="3100" b="1" dirty="0" smtClean="0">
                <a:solidFill>
                  <a:schemeClr val="bg2"/>
                </a:solidFill>
                <a:effectLst>
                  <a:outerShdw blurRad="38100" dist="38100" dir="2700000" algn="tl">
                    <a:srgbClr val="000000">
                      <a:alpha val="43137"/>
                    </a:srgbClr>
                  </a:outerShdw>
                </a:effectLst>
                <a:latin typeface="+mn-lt"/>
              </a:rPr>
              <a:t>           keeping the customers satisfied </a:t>
            </a:r>
            <a:br>
              <a:rPr lang="en-US" sz="3100" b="1" dirty="0" smtClean="0">
                <a:solidFill>
                  <a:schemeClr val="bg2"/>
                </a:solidFill>
                <a:effectLst>
                  <a:outerShdw blurRad="38100" dist="38100" dir="2700000" algn="tl">
                    <a:srgbClr val="000000">
                      <a:alpha val="43137"/>
                    </a:srgbClr>
                  </a:outerShdw>
                </a:effectLst>
                <a:latin typeface="+mn-lt"/>
              </a:rPr>
            </a:br>
            <a:r>
              <a:rPr lang="en-US" sz="3100" b="1" dirty="0" smtClean="0">
                <a:solidFill>
                  <a:schemeClr val="bg2"/>
                </a:solidFill>
                <a:effectLst>
                  <a:outerShdw blurRad="38100" dist="38100" dir="2700000" algn="tl">
                    <a:srgbClr val="000000">
                      <a:alpha val="43137"/>
                    </a:srgbClr>
                  </a:outerShdw>
                </a:effectLst>
                <a:latin typeface="+mn-lt"/>
              </a:rPr>
              <a:t>			  </a:t>
            </a:r>
            <a:r>
              <a:rPr lang="en-US" sz="1800" b="1" i="1" dirty="0" smtClean="0">
                <a:solidFill>
                  <a:schemeClr val="bg2"/>
                </a:solidFill>
                <a:effectLst>
                  <a:outerShdw blurRad="38100" dist="38100" dir="2700000" algn="tl">
                    <a:srgbClr val="000000">
                      <a:alpha val="43137"/>
                    </a:srgbClr>
                  </a:outerShdw>
                </a:effectLst>
                <a:latin typeface="+mn-lt"/>
              </a:rPr>
              <a:t>five years of data</a:t>
            </a:r>
            <a:endParaRPr lang="en-US" sz="3100" b="1" i="1" dirty="0">
              <a:solidFill>
                <a:schemeClr val="bg2"/>
              </a:solidFill>
              <a:effectLst>
                <a:outerShdw blurRad="38100" dist="38100" dir="2700000" algn="tl">
                  <a:srgbClr val="000000">
                    <a:alpha val="43137"/>
                  </a:srgbClr>
                </a:outerShdw>
              </a:effectLst>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677270071"/>
              </p:ext>
            </p:extLst>
          </p:nvPr>
        </p:nvGraphicFramePr>
        <p:xfrm>
          <a:off x="1203263" y="2420555"/>
          <a:ext cx="7499352" cy="3561864"/>
        </p:xfrm>
        <a:graphic>
          <a:graphicData uri="http://schemas.openxmlformats.org/drawingml/2006/table">
            <a:tbl>
              <a:tblPr>
                <a:tableStyleId>{5C22544A-7EE6-4342-B048-85BDC9FD1C3A}</a:tableStyleId>
              </a:tblPr>
              <a:tblGrid>
                <a:gridCol w="3794315"/>
                <a:gridCol w="312473"/>
                <a:gridCol w="312473"/>
                <a:gridCol w="312473"/>
                <a:gridCol w="312473"/>
                <a:gridCol w="312473"/>
                <a:gridCol w="312473"/>
                <a:gridCol w="312473"/>
                <a:gridCol w="312473"/>
                <a:gridCol w="312473"/>
                <a:gridCol w="312473"/>
                <a:gridCol w="312473"/>
                <a:gridCol w="267834"/>
              </a:tblGrid>
              <a:tr h="157651">
                <a:tc>
                  <a:txBody>
                    <a:bodyPr/>
                    <a:lstStyle/>
                    <a:p>
                      <a:pPr algn="l" fontAlgn="b"/>
                      <a:r>
                        <a:rPr lang="en-US" sz="700" u="none" strike="noStrike" dirty="0">
                          <a:effectLst/>
                        </a:rPr>
                        <a:t>PARENT EVALUATIONS - END OF THE YEAR COMPARISONS 2013-10 </a:t>
                      </a:r>
                      <a:r>
                        <a:rPr lang="en-US" sz="700" u="none" strike="noStrike" dirty="0" err="1">
                          <a:effectLst/>
                        </a:rPr>
                        <a:t>thrugh</a:t>
                      </a:r>
                      <a:r>
                        <a:rPr lang="en-US" sz="700" u="none" strike="noStrike" dirty="0">
                          <a:effectLst/>
                        </a:rPr>
                        <a:t> 2017-18</a:t>
                      </a:r>
                      <a:endParaRPr lang="en-US" sz="700" b="1" i="0" u="none" strike="noStrike" dirty="0">
                        <a:solidFill>
                          <a:srgbClr val="000000"/>
                        </a:solidFill>
                        <a:effectLst/>
                        <a:latin typeface="Calibri"/>
                      </a:endParaRPr>
                    </a:p>
                  </a:txBody>
                  <a:tcPr marL="6569" marR="6569" marT="6569" marB="0" anchor="b"/>
                </a:tc>
                <a:tc gridSpan="6">
                  <a:txBody>
                    <a:bodyPr/>
                    <a:lstStyle/>
                    <a:p>
                      <a:pPr algn="ctr" fontAlgn="ctr"/>
                      <a:r>
                        <a:rPr lang="en-US" sz="700" u="none" strike="noStrike">
                          <a:effectLst/>
                        </a:rPr>
                        <a:t>Head Start % of Respondences who Said Yes</a:t>
                      </a:r>
                      <a:endParaRPr lang="en-US" sz="700" b="1" i="0" u="none" strike="noStrike">
                        <a:solidFill>
                          <a:srgbClr val="000000"/>
                        </a:solidFill>
                        <a:effectLst/>
                        <a:latin typeface="Calibri"/>
                      </a:endParaRPr>
                    </a:p>
                  </a:txBody>
                  <a:tcPr marL="6569" marR="6569" marT="656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700" u="none" strike="noStrike">
                          <a:effectLst/>
                        </a:rPr>
                        <a:t>Early Head Start %  of Respondents who Said Yes</a:t>
                      </a:r>
                      <a:endParaRPr lang="en-US" sz="700" b="1" i="0" u="none" strike="noStrike">
                        <a:solidFill>
                          <a:srgbClr val="000000"/>
                        </a:solidFill>
                        <a:effectLst/>
                        <a:latin typeface="Calibri"/>
                      </a:endParaRPr>
                    </a:p>
                  </a:txBody>
                  <a:tcPr marL="6569" marR="6569" marT="6569"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7651">
                <a:tc>
                  <a:txBody>
                    <a:bodyPr/>
                    <a:lstStyle/>
                    <a:p>
                      <a:pPr algn="l" fontAlgn="b"/>
                      <a:r>
                        <a:rPr lang="en-US" sz="700" u="none" strike="noStrike">
                          <a:effectLst/>
                        </a:rPr>
                        <a:t> </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2013-14</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2014-15</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2015-16</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2016-17</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2017-18</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AVG</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2013-14</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2014-15</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2015-16</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2016-17</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2017-18</a:t>
                      </a:r>
                      <a:endParaRPr lang="en-US" sz="700" b="1"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AVG</a:t>
                      </a:r>
                      <a:endParaRPr lang="en-US" sz="700" b="1" i="0" u="none" strike="noStrike">
                        <a:solidFill>
                          <a:srgbClr val="000000"/>
                        </a:solidFill>
                        <a:effectLst/>
                        <a:latin typeface="Calibri"/>
                      </a:endParaRPr>
                    </a:p>
                  </a:txBody>
                  <a:tcPr marL="6569" marR="6569" marT="6569" marB="0" anchor="b"/>
                </a:tc>
              </a:tr>
              <a:tr h="157651">
                <a:tc>
                  <a:txBody>
                    <a:bodyPr/>
                    <a:lstStyle/>
                    <a:p>
                      <a:pPr algn="l" fontAlgn="b"/>
                      <a:r>
                        <a:rPr lang="en-US" sz="700" u="none" strike="noStrike">
                          <a:effectLst/>
                        </a:rPr>
                        <a:t>Do you feel welcome at Head Start?</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98.3</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99.0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100</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99%</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Do you feel that your child is safe at Head Start?</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99.0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98.2</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99%</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Do you feel that HS helped to prepare your child for kindergarten? (preschool for EHS)</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98.9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99.12</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97.96</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99.1</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99%</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Has your knowledge of child development increased because of HS?</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91</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87.61</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86.6</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91.38</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97.25</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91%</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97.22</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94.44</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98%</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dirty="0">
                          <a:effectLst/>
                        </a:rPr>
                        <a:t>Were the home visits by your child's teacher helpful to you?</a:t>
                      </a:r>
                      <a:endParaRPr lang="en-US" sz="700" b="0" i="0" u="none" strike="noStrike" dirty="0">
                        <a:solidFill>
                          <a:srgbClr val="000000"/>
                        </a:solidFill>
                        <a:effectLst/>
                        <a:latin typeface="Calibri"/>
                      </a:endParaRPr>
                    </a:p>
                  </a:txBody>
                  <a:tcPr marL="6569" marR="6569" marT="6569" marB="0" anchor="b"/>
                </a:tc>
                <a:tc>
                  <a:txBody>
                    <a:bodyPr/>
                    <a:lstStyle/>
                    <a:p>
                      <a:pPr algn="ctr" fontAlgn="ctr"/>
                      <a:r>
                        <a:rPr lang="en-US" sz="700" u="none" strike="noStrike">
                          <a:effectLst/>
                        </a:rPr>
                        <a:t>90.8</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91.67</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85.42</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92.98</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91.5</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90%</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Has our staff stressed to you the importance of regular attendance for school success?</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92.24</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92.71</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93.1</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97.2</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94%</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183926">
                <a:tc>
                  <a:txBody>
                    <a:bodyPr/>
                    <a:lstStyle/>
                    <a:p>
                      <a:pPr algn="l" fontAlgn="b"/>
                      <a:r>
                        <a:rPr lang="en-US" sz="700" u="none" strike="noStrike">
                          <a:effectLst/>
                        </a:rPr>
                        <a:t>Has Head Start staff shared the results of health and developmental screenings with you?</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94.5</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93.6</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96.2</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97.22</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95%</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269320">
                <a:tc>
                  <a:txBody>
                    <a:bodyPr/>
                    <a:lstStyle/>
                    <a:p>
                      <a:pPr algn="l" fontAlgn="b"/>
                      <a:r>
                        <a:rPr lang="en-US" sz="700" u="none" strike="noStrike">
                          <a:effectLst/>
                        </a:rPr>
                        <a:t>If your child received services through MH Consultants, or CPSE, has HS staff assisted you with the process?</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92.5</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72.2</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76.5</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83.7</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81%</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Has HS's meal service been a positive experience?</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98.9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96.46</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95.92</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93.33</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97.3</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96%</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dirty="0">
                          <a:effectLst/>
                        </a:rPr>
                        <a:t>Family Partnership Agreements - did your FSA/FDS help establish a goal for you/family? </a:t>
                      </a:r>
                      <a:endParaRPr lang="en-US" sz="700" b="0" i="0" u="none" strike="noStrike" dirty="0">
                        <a:solidFill>
                          <a:srgbClr val="000000"/>
                        </a:solidFill>
                        <a:effectLst/>
                        <a:latin typeface="Calibri"/>
                      </a:endParaRPr>
                    </a:p>
                  </a:txBody>
                  <a:tcPr marL="6569" marR="6569" marT="6569" marB="0" anchor="b"/>
                </a:tc>
                <a:tc>
                  <a:txBody>
                    <a:bodyPr/>
                    <a:lstStyle/>
                    <a:p>
                      <a:pPr algn="ctr" fontAlgn="ctr"/>
                      <a:r>
                        <a:rPr lang="en-US" sz="700" u="none" strike="noStrike">
                          <a:effectLst/>
                        </a:rPr>
                        <a:t>93</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93.07</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85.1</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94.7</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90.2</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91%</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93.6</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96.9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98%</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    If so, did you work toward accomplishing that goal? </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92.8</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97.85</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84.9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96.3</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97.8</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94%</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97.2</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93.3</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96.9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97%</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    If so, did you achieve all or part of your goals? </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89.7</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85.39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87.4</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90.6</a:t>
                      </a:r>
                      <a:endParaRPr lang="en-US" sz="700" b="0" i="0" u="none" strike="noStrike">
                        <a:solidFill>
                          <a:srgbClr val="000000"/>
                        </a:solidFill>
                        <a:effectLst/>
                        <a:latin typeface="Calibri"/>
                      </a:endParaRPr>
                    </a:p>
                  </a:txBody>
                  <a:tcPr marL="6569" marR="6569" marT="6569" marB="0" anchor="ctr"/>
                </a:tc>
                <a:tc>
                  <a:txBody>
                    <a:bodyPr/>
                    <a:lstStyle/>
                    <a:p>
                      <a:pPr algn="ctr" fontAlgn="b"/>
                      <a:r>
                        <a:rPr lang="en-US" sz="700" u="none" strike="noStrike">
                          <a:effectLst/>
                        </a:rPr>
                        <a:t>90.3</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89%</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94.3</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80.7</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83.3</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92.9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88%</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Did you participate in EHS socializations?</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b"/>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64.9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58.8</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63.9</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69.7</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51.5</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62%</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Did your EHS Family Development Specialist provide appropriate activities for home visits?</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b"/>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Did your EHS Family Development Specialist ask for your input in planning home visits?</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b"/>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97.0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99%</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Has EHS had a positive effect on your child's health/mental health?</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b"/>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Has EHS had a positive effect on your family's health/mental health?</a:t>
                      </a:r>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b"/>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 </a:t>
                      </a:r>
                      <a:endParaRPr lang="en-US" sz="7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Overall, how was your EHS / HS experience? (Excellent and Good)</a:t>
                      </a:r>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100</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100%</a:t>
                      </a:r>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l" fontAlgn="b"/>
                      <a:endParaRPr lang="en-US" sz="9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100%</a:t>
                      </a:r>
                      <a:endParaRPr lang="en-US" sz="700" b="0" i="0" u="none" strike="noStrike">
                        <a:solidFill>
                          <a:srgbClr val="000000"/>
                        </a:solidFill>
                        <a:effectLst/>
                        <a:latin typeface="Calibri"/>
                      </a:endParaRPr>
                    </a:p>
                  </a:txBody>
                  <a:tcPr marL="6569" marR="6569" marT="6569" marB="0" anchor="ctr"/>
                </a:tc>
              </a:tr>
              <a:tr h="111669">
                <a:tc>
                  <a:txBody>
                    <a:bodyPr/>
                    <a:lstStyle/>
                    <a:p>
                      <a:pPr algn="l" fontAlgn="b"/>
                      <a:r>
                        <a:rPr lang="en-US" sz="700" u="none" strike="noStrike">
                          <a:effectLst/>
                        </a:rPr>
                        <a:t>Health as reason chuild missed school</a:t>
                      </a:r>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83.6</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84%</a:t>
                      </a:r>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l" fontAlgn="b"/>
                      <a:endParaRPr lang="en-US" sz="700" b="0" i="0" u="none" strike="noStrike">
                        <a:solidFill>
                          <a:srgbClr val="000000"/>
                        </a:solidFill>
                        <a:effectLst/>
                        <a:latin typeface="Calibri"/>
                      </a:endParaRPr>
                    </a:p>
                  </a:txBody>
                  <a:tcPr marL="6569" marR="6569" marT="6569" marB="0" anchor="b"/>
                </a:tc>
                <a:tc>
                  <a:txBody>
                    <a:bodyPr/>
                    <a:lstStyle/>
                    <a:p>
                      <a:pPr algn="ctr" fontAlgn="ct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r>
              <a:tr h="157651">
                <a:tc>
                  <a:txBody>
                    <a:bodyPr/>
                    <a:lstStyle/>
                    <a:p>
                      <a:pPr algn="l" fontAlgn="b"/>
                      <a:r>
                        <a:rPr lang="en-US" sz="700" u="none" strike="noStrike">
                          <a:effectLst/>
                        </a:rPr>
                        <a:t>Have you visited our Facebook page?</a:t>
                      </a:r>
                      <a:endParaRPr lang="en-US" sz="7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60.2</a:t>
                      </a:r>
                      <a:endParaRPr lang="en-US" sz="700" b="0" i="0" u="none" strike="noStrike">
                        <a:solidFill>
                          <a:srgbClr val="000000"/>
                        </a:solidFill>
                        <a:effectLst/>
                        <a:latin typeface="Calibri"/>
                      </a:endParaRPr>
                    </a:p>
                  </a:txBody>
                  <a:tcPr marL="6569" marR="6569" marT="6569" marB="0" anchor="b"/>
                </a:tc>
                <a:tc>
                  <a:txBody>
                    <a:bodyPr/>
                    <a:lstStyle/>
                    <a:p>
                      <a:pPr algn="ctr" fontAlgn="b"/>
                      <a:r>
                        <a:rPr lang="en-US" sz="700" u="none" strike="noStrike">
                          <a:effectLst/>
                        </a:rPr>
                        <a:t>60%</a:t>
                      </a:r>
                      <a:endParaRPr lang="en-US" sz="7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l" fontAlgn="b"/>
                      <a:r>
                        <a:rPr lang="en-US" sz="900" u="none" strike="noStrike">
                          <a:effectLst/>
                        </a:rPr>
                        <a:t> </a:t>
                      </a:r>
                      <a:endParaRPr lang="en-US" sz="900" b="0" i="0" u="none" strike="noStrike">
                        <a:solidFill>
                          <a:srgbClr val="000000"/>
                        </a:solidFill>
                        <a:effectLst/>
                        <a:latin typeface="Calibri"/>
                      </a:endParaRPr>
                    </a:p>
                  </a:txBody>
                  <a:tcPr marL="6569" marR="6569" marT="6569" marB="0" anchor="b"/>
                </a:tc>
                <a:tc>
                  <a:txBody>
                    <a:bodyPr/>
                    <a:lstStyle/>
                    <a:p>
                      <a:pPr algn="ctr" fontAlgn="ctr"/>
                      <a:r>
                        <a:rPr lang="en-US" sz="700" u="none" strike="noStrike">
                          <a:effectLst/>
                        </a:rPr>
                        <a:t> </a:t>
                      </a:r>
                      <a:endParaRPr lang="en-US" sz="700" b="0" i="0" u="none" strike="noStrike">
                        <a:solidFill>
                          <a:srgbClr val="000000"/>
                        </a:solidFill>
                        <a:effectLst/>
                        <a:latin typeface="Calibri"/>
                      </a:endParaRPr>
                    </a:p>
                  </a:txBody>
                  <a:tcPr marL="6569" marR="6569" marT="6569" marB="0" anchor="ctr"/>
                </a:tc>
                <a:tc>
                  <a:txBody>
                    <a:bodyPr/>
                    <a:lstStyle/>
                    <a:p>
                      <a:pPr algn="ctr" fontAlgn="ctr"/>
                      <a:r>
                        <a:rPr lang="en-US" sz="700" u="none" strike="noStrike" dirty="0">
                          <a:effectLst/>
                        </a:rPr>
                        <a:t> </a:t>
                      </a:r>
                      <a:endParaRPr lang="en-US" sz="700" b="0" i="0" u="none" strike="noStrike" dirty="0">
                        <a:solidFill>
                          <a:srgbClr val="000000"/>
                        </a:solidFill>
                        <a:effectLst/>
                        <a:latin typeface="Calibri"/>
                      </a:endParaRPr>
                    </a:p>
                  </a:txBody>
                  <a:tcPr marL="6569" marR="6569" marT="6569"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10" name="Title 9"/>
          <p:cNvSpPr>
            <a:spLocks noGrp="1" noChangeArrowheads="1"/>
          </p:cNvSpPr>
          <p:nvPr>
            <p:ph type="title"/>
          </p:nvPr>
        </p:nvSpPr>
        <p:spPr bwMode="auto">
          <a:xfrm>
            <a:off x="1447800" y="692150"/>
            <a:ext cx="7499350" cy="955675"/>
          </a:xfrm>
          <a:ln>
            <a:miter lim="800000"/>
            <a:headEnd/>
            <a:tailEnd/>
          </a:ln>
        </p:spPr>
        <p:txBody>
          <a:bodyPr>
            <a:spAutoFit/>
          </a:bodyPr>
          <a:lstStyle/>
          <a:p>
            <a:pPr>
              <a:defRPr/>
            </a:pPr>
            <a:r>
              <a:rPr lang="en-US" sz="2800" b="1" dirty="0">
                <a:solidFill>
                  <a:schemeClr val="bg2"/>
                </a:solidFill>
                <a:effectLst>
                  <a:outerShdw blurRad="38100" dist="38100" dir="2700000" algn="tl">
                    <a:srgbClr val="000000">
                      <a:alpha val="43137"/>
                    </a:srgbClr>
                  </a:outerShdw>
                </a:effectLst>
                <a:cs typeface="Arial" charset="0"/>
              </a:rPr>
              <a:t>According to the </a:t>
            </a:r>
            <a:r>
              <a:rPr lang="en-US" sz="2800" b="1" dirty="0" smtClean="0">
                <a:solidFill>
                  <a:schemeClr val="bg2"/>
                </a:solidFill>
                <a:effectLst>
                  <a:outerShdw blurRad="38100" dist="38100" dir="2700000" algn="tl">
                    <a:srgbClr val="000000">
                      <a:alpha val="43137"/>
                    </a:srgbClr>
                  </a:outerShdw>
                </a:effectLst>
                <a:cs typeface="Arial" charset="0"/>
              </a:rPr>
              <a:t>Act</a:t>
            </a:r>
            <a:r>
              <a:rPr lang="en-US" sz="2800" b="1" dirty="0">
                <a:solidFill>
                  <a:schemeClr val="bg2"/>
                </a:solidFill>
                <a:effectLst>
                  <a:outerShdw blurRad="38100" dist="38100" dir="2700000" algn="tl">
                    <a:srgbClr val="000000">
                      <a:alpha val="43137"/>
                    </a:srgbClr>
                  </a:outerShdw>
                </a:effectLst>
                <a:cs typeface="Arial" charset="0"/>
              </a:rPr>
              <a:t/>
            </a:r>
            <a:br>
              <a:rPr lang="en-US" sz="2800" b="1" dirty="0">
                <a:solidFill>
                  <a:schemeClr val="bg2"/>
                </a:solidFill>
                <a:effectLst>
                  <a:outerShdw blurRad="38100" dist="38100" dir="2700000" algn="tl">
                    <a:srgbClr val="000000">
                      <a:alpha val="43137"/>
                    </a:srgbClr>
                  </a:outerShdw>
                </a:effectLst>
                <a:cs typeface="Arial" charset="0"/>
              </a:rPr>
            </a:br>
            <a:r>
              <a:rPr lang="en-US" sz="2800" b="1" dirty="0" smtClean="0">
                <a:solidFill>
                  <a:schemeClr val="bg2"/>
                </a:solidFill>
                <a:effectLst>
                  <a:outerShdw blurRad="38100" dist="38100" dir="2700000" algn="tl">
                    <a:srgbClr val="000000">
                      <a:alpha val="43137"/>
                    </a:srgbClr>
                  </a:outerShdw>
                </a:effectLst>
                <a:cs typeface="Arial" charset="0"/>
              </a:rPr>
              <a:t>     </a:t>
            </a:r>
            <a:r>
              <a:rPr lang="en-US" sz="1800" b="1" i="1" dirty="0" smtClean="0">
                <a:solidFill>
                  <a:schemeClr val="bg2"/>
                </a:solidFill>
                <a:effectLst>
                  <a:outerShdw blurRad="38100" dist="38100" dir="2700000" algn="tl">
                    <a:srgbClr val="000000">
                      <a:alpha val="43137"/>
                    </a:srgbClr>
                  </a:outerShdw>
                </a:effectLst>
                <a:cs typeface="Arial" charset="0"/>
              </a:rPr>
              <a:t>Providing Board </a:t>
            </a:r>
            <a:r>
              <a:rPr lang="en-US" sz="1800" b="1" i="1" dirty="0">
                <a:solidFill>
                  <a:schemeClr val="bg2"/>
                </a:solidFill>
                <a:effectLst>
                  <a:outerShdw blurRad="38100" dist="38100" dir="2700000" algn="tl">
                    <a:srgbClr val="000000">
                      <a:alpha val="43137"/>
                    </a:srgbClr>
                  </a:outerShdw>
                </a:effectLst>
                <a:cs typeface="Arial" charset="0"/>
              </a:rPr>
              <a:t>&amp; Policy Council </a:t>
            </a:r>
            <a:r>
              <a:rPr lang="en-US" sz="1800" b="1" i="1" dirty="0" smtClean="0">
                <a:solidFill>
                  <a:schemeClr val="bg2"/>
                </a:solidFill>
                <a:effectLst>
                  <a:outerShdw blurRad="38100" dist="38100" dir="2700000" algn="tl">
                    <a:srgbClr val="000000">
                      <a:alpha val="43137"/>
                    </a:srgbClr>
                  </a:outerShdw>
                </a:effectLst>
                <a:cs typeface="Arial" charset="0"/>
              </a:rPr>
              <a:t>Information</a:t>
            </a:r>
            <a:endParaRPr lang="en-US" sz="1800" b="1" i="1" dirty="0">
              <a:solidFill>
                <a:schemeClr val="bg2"/>
              </a:solidFill>
              <a:effectLst>
                <a:outerShdw blurRad="38100" dist="38100" dir="2700000" algn="tl">
                  <a:srgbClr val="000000">
                    <a:alpha val="43137"/>
                  </a:srgbClr>
                </a:outerShdw>
              </a:effectLst>
              <a:cs typeface="Arial" charset="0"/>
            </a:endParaRPr>
          </a:p>
        </p:txBody>
      </p:sp>
      <p:sp>
        <p:nvSpPr>
          <p:cNvPr id="25607" name="Rectangle 9"/>
          <p:cNvSpPr>
            <a:spLocks noGrp="1" noChangeArrowheads="1"/>
          </p:cNvSpPr>
          <p:nvPr>
            <p:ph idx="1"/>
          </p:nvPr>
        </p:nvSpPr>
        <p:spPr>
          <a:xfrm>
            <a:off x="1435100" y="1828800"/>
            <a:ext cx="7499350" cy="4800600"/>
          </a:xfrm>
        </p:spPr>
        <p:txBody>
          <a:bodyPr/>
          <a:lstStyle/>
          <a:p>
            <a:pPr eaLnBrk="1" hangingPunct="1">
              <a:buFont typeface="Wingdings" pitchFamily="2" charset="2"/>
              <a:buNone/>
              <a:defRPr/>
            </a:pPr>
            <a:r>
              <a:rPr lang="en-US" altLang="en-US" sz="1400" dirty="0" smtClean="0"/>
              <a:t>CWC-PHS ensures the sharing of accurate and regular information for use by the</a:t>
            </a:r>
          </a:p>
          <a:p>
            <a:pPr eaLnBrk="1" hangingPunct="1">
              <a:buFont typeface="Wingdings" pitchFamily="2" charset="2"/>
              <a:buNone/>
              <a:defRPr/>
            </a:pPr>
            <a:r>
              <a:rPr lang="en-US" altLang="en-US" sz="1400" dirty="0" smtClean="0"/>
              <a:t>governing body and the policy council, about program planning, policies, and Head Start agency</a:t>
            </a:r>
          </a:p>
          <a:p>
            <a:pPr eaLnBrk="1" hangingPunct="1">
              <a:buFont typeface="Wingdings" pitchFamily="2" charset="2"/>
              <a:buNone/>
              <a:defRPr/>
            </a:pPr>
            <a:r>
              <a:rPr lang="en-US" altLang="en-US" sz="1400" dirty="0" smtClean="0"/>
              <a:t>operations, including:</a:t>
            </a:r>
          </a:p>
          <a:p>
            <a:pPr eaLnBrk="1" hangingPunct="1">
              <a:buFont typeface="Wingdings" pitchFamily="2" charset="2"/>
              <a:buNone/>
              <a:defRPr/>
            </a:pPr>
            <a:r>
              <a:rPr lang="en-US" altLang="en-US" sz="1400" dirty="0" smtClean="0"/>
              <a:t>	(A) monthly financial statements, including credit card expenditures;</a:t>
            </a:r>
          </a:p>
          <a:p>
            <a:pPr eaLnBrk="1" hangingPunct="1">
              <a:buFont typeface="Wingdings" pitchFamily="2" charset="2"/>
              <a:buNone/>
              <a:defRPr/>
            </a:pPr>
            <a:r>
              <a:rPr lang="en-US" altLang="en-US" sz="1400" dirty="0" smtClean="0"/>
              <a:t>	(B) monthly program information summaries;</a:t>
            </a:r>
          </a:p>
          <a:p>
            <a:pPr eaLnBrk="1" hangingPunct="1">
              <a:buFont typeface="Wingdings" pitchFamily="2" charset="2"/>
              <a:buNone/>
              <a:defRPr/>
            </a:pPr>
            <a:r>
              <a:rPr lang="en-US" altLang="en-US" sz="1400" dirty="0" smtClean="0"/>
              <a:t>	(C) program enrollment reports, including attendance reports for children whose care is partially subsidized by another public agency (not applicable);</a:t>
            </a:r>
          </a:p>
          <a:p>
            <a:pPr eaLnBrk="1" hangingPunct="1">
              <a:buFont typeface="Wingdings" pitchFamily="2" charset="2"/>
              <a:buNone/>
              <a:defRPr/>
            </a:pPr>
            <a:r>
              <a:rPr lang="en-US" altLang="en-US" sz="1400" dirty="0" smtClean="0"/>
              <a:t>	(D) monthly reports of meals and snacks provided through programs of the Department of Agriculture;</a:t>
            </a:r>
          </a:p>
          <a:p>
            <a:pPr eaLnBrk="1" hangingPunct="1">
              <a:buFont typeface="Wingdings" pitchFamily="2" charset="2"/>
              <a:buNone/>
              <a:defRPr/>
            </a:pPr>
            <a:r>
              <a:rPr lang="en-US" altLang="en-US" sz="1400" dirty="0" smtClean="0"/>
              <a:t>	(E) the financial audit;</a:t>
            </a:r>
          </a:p>
          <a:p>
            <a:pPr eaLnBrk="1" hangingPunct="1">
              <a:buFont typeface="Wingdings" pitchFamily="2" charset="2"/>
              <a:buNone/>
              <a:defRPr/>
            </a:pPr>
            <a:r>
              <a:rPr lang="en-US" altLang="en-US" sz="1400" dirty="0" smtClean="0"/>
              <a:t>	(F) the annual self-assessment, including any findings related to such assessment;</a:t>
            </a:r>
          </a:p>
          <a:p>
            <a:pPr eaLnBrk="1" hangingPunct="1">
              <a:buFont typeface="Wingdings" pitchFamily="2" charset="2"/>
              <a:buNone/>
              <a:defRPr/>
            </a:pPr>
            <a:r>
              <a:rPr lang="en-US" altLang="en-US" sz="1400" dirty="0" smtClean="0"/>
              <a:t>	(G) the communitywide strategic planning and needs assessment of the Head Start agency, including any applicable updates;</a:t>
            </a:r>
          </a:p>
          <a:p>
            <a:pPr eaLnBrk="1" hangingPunct="1">
              <a:buFont typeface="Wingdings" pitchFamily="2" charset="2"/>
              <a:buNone/>
              <a:defRPr/>
            </a:pPr>
            <a:r>
              <a:rPr lang="en-US" altLang="en-US" sz="1400" dirty="0" smtClean="0"/>
              <a:t>	(H) communication and guidance from the Secretary; and</a:t>
            </a:r>
          </a:p>
          <a:p>
            <a:pPr eaLnBrk="1" hangingPunct="1">
              <a:buFont typeface="Wingdings" pitchFamily="2" charset="2"/>
              <a:buNone/>
              <a:defRPr/>
            </a:pPr>
            <a:r>
              <a:rPr lang="en-US" altLang="en-US" sz="1400" dirty="0" smtClean="0"/>
              <a:t>	(I) the program information reports.</a:t>
            </a:r>
          </a:p>
          <a:p>
            <a:pPr marL="82550" indent="0" eaLnBrk="1" hangingPunct="1">
              <a:buFont typeface="Wingdings 2" pitchFamily="18" charset="2"/>
              <a:buNone/>
              <a:defRPr/>
            </a:pPr>
            <a:r>
              <a:rPr lang="en-US" altLang="en-US" sz="1400" dirty="0" smtClean="0"/>
              <a:t>The agency’s self-assessment is based on the three established goals as set forth in the five year grant.</a:t>
            </a:r>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762000"/>
            <a:ext cx="7086600" cy="990600"/>
          </a:xfrm>
        </p:spPr>
        <p:txBody>
          <a:bodyPr/>
          <a:lstStyle/>
          <a:p>
            <a:pPr eaLnBrk="1" fontAlgn="auto" hangingPunct="1">
              <a:spcAft>
                <a:spcPts val="0"/>
              </a:spcAft>
              <a:defRPr/>
            </a:pPr>
            <a:r>
              <a:rPr lang="en-US" sz="2800" b="1" dirty="0" smtClean="0">
                <a:solidFill>
                  <a:schemeClr val="bg2"/>
                </a:solidFill>
              </a:rPr>
              <a:t>Any Other Information Required by the Secretary</a:t>
            </a:r>
          </a:p>
        </p:txBody>
      </p:sp>
      <p:sp>
        <p:nvSpPr>
          <p:cNvPr id="23555" name="Rectangle 3"/>
          <p:cNvSpPr>
            <a:spLocks noGrp="1" noChangeArrowheads="1"/>
          </p:cNvSpPr>
          <p:nvPr>
            <p:ph idx="1"/>
          </p:nvPr>
        </p:nvSpPr>
        <p:spPr>
          <a:xfrm>
            <a:off x="1371600" y="1828800"/>
            <a:ext cx="7086600" cy="2057400"/>
          </a:xfrm>
        </p:spPr>
        <p:txBody>
          <a:bodyPr/>
          <a:lstStyle/>
          <a:p>
            <a:pPr eaLnBrk="1" hangingPunct="1">
              <a:lnSpc>
                <a:spcPct val="120000"/>
              </a:lnSpc>
              <a:spcBef>
                <a:spcPts val="300"/>
              </a:spcBef>
              <a:spcAft>
                <a:spcPts val="300"/>
              </a:spcAft>
            </a:pPr>
            <a:r>
              <a:rPr lang="en-US" altLang="en-US" sz="1400" smtClean="0"/>
              <a:t>To the best of our knowledge, there is no other information required.</a:t>
            </a:r>
          </a:p>
          <a:p>
            <a:pPr eaLnBrk="1" hangingPunct="1">
              <a:lnSpc>
                <a:spcPct val="120000"/>
              </a:lnSpc>
              <a:spcBef>
                <a:spcPts val="300"/>
              </a:spcBef>
              <a:spcAft>
                <a:spcPts val="300"/>
              </a:spcAft>
            </a:pPr>
            <a:r>
              <a:rPr lang="en-US" altLang="en-US" sz="1400" smtClean="0"/>
              <a:t>The CEO - Head Start Director continues to serve on the NYS Early Care Advisory Council having been  appointed by the Governor to be a member and represent the NYS Head Start Association in 2009.</a:t>
            </a:r>
          </a:p>
          <a:p>
            <a:pPr eaLnBrk="1" hangingPunct="1">
              <a:lnSpc>
                <a:spcPct val="120000"/>
              </a:lnSpc>
              <a:spcBef>
                <a:spcPts val="300"/>
              </a:spcBef>
              <a:spcAft>
                <a:spcPts val="400"/>
              </a:spcAft>
            </a:pPr>
            <a:r>
              <a:rPr lang="en-US" altLang="en-US" sz="1400" smtClean="0"/>
              <a:t>The official Head Start Enterprise System’s (HSES) reach is ever increasing; now used to track official correspondence for example and to sweep newspapers across America to find Head Start stories and direct them to appropriate Regional Office staff. </a:t>
            </a:r>
          </a:p>
        </p:txBody>
      </p:sp>
      <p:pic>
        <p:nvPicPr>
          <p:cNvPr id="23556"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a:t>
            </a:r>
          </a:p>
        </p:txBody>
      </p:sp>
      <p:pic>
        <p:nvPicPr>
          <p:cNvPr id="23560"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40826">
            <a:off x="1619148" y="4246219"/>
            <a:ext cx="3576320" cy="2011680"/>
          </a:xfrm>
          <a:prstGeom prst="rect">
            <a:avLst/>
          </a:prstGeom>
          <a:noFill/>
          <a:ln>
            <a:noFill/>
          </a:ln>
          <a:effectLst>
            <a:glow rad="127000">
              <a:schemeClr val="bg2"/>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9389"/>
          <a:stretch/>
        </p:blipFill>
        <p:spPr bwMode="auto">
          <a:xfrm rot="502148">
            <a:off x="6151034" y="4207829"/>
            <a:ext cx="2126878" cy="2286000"/>
          </a:xfrm>
          <a:prstGeom prst="rect">
            <a:avLst/>
          </a:prstGeom>
          <a:noFill/>
          <a:ln>
            <a:noFill/>
          </a:ln>
          <a:effectLst>
            <a:glow rad="127000">
              <a:schemeClr val="bg2"/>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35100" y="838200"/>
            <a:ext cx="7499350" cy="762000"/>
          </a:xfrm>
        </p:spPr>
        <p:txBody>
          <a:bodyPr>
            <a:normAutofit fontScale="90000"/>
          </a:bodyPr>
          <a:lstStyle/>
          <a:p>
            <a:pPr algn="ctr" eaLnBrk="1" fontAlgn="auto" hangingPunct="1">
              <a:spcAft>
                <a:spcPts val="0"/>
              </a:spcAft>
              <a:defRPr/>
            </a:pPr>
            <a:r>
              <a:rPr lang="en-US" dirty="0" smtClean="0">
                <a:solidFill>
                  <a:schemeClr val="tx2">
                    <a:satMod val="130000"/>
                  </a:schemeClr>
                </a:solidFill>
              </a:rPr>
              <a:t/>
            </a:r>
            <a:br>
              <a:rPr lang="en-US" dirty="0" smtClean="0">
                <a:solidFill>
                  <a:schemeClr val="tx2">
                    <a:satMod val="130000"/>
                  </a:schemeClr>
                </a:solidFill>
              </a:rPr>
            </a:br>
            <a:endParaRPr lang="en-US" sz="2000" dirty="0" smtClean="0">
              <a:solidFill>
                <a:srgbClr val="846B8F"/>
              </a:solidFill>
            </a:endParaRPr>
          </a:p>
        </p:txBody>
      </p:sp>
      <p:sp>
        <p:nvSpPr>
          <p:cNvPr id="24579" name="Rectangle 4"/>
          <p:cNvSpPr>
            <a:spLocks noChangeArrowheads="1"/>
          </p:cNvSpPr>
          <p:nvPr/>
        </p:nvSpPr>
        <p:spPr bwMode="auto">
          <a:xfrm>
            <a:off x="3581400" y="2286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  </a:t>
            </a:r>
          </a:p>
        </p:txBody>
      </p:sp>
      <p:pic>
        <p:nvPicPr>
          <p:cNvPr id="24580" name="Picture 5"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11" name="AutoShape 2"/>
          <p:cNvSpPr txBox="1">
            <a:spLocks noChangeArrowheads="1"/>
          </p:cNvSpPr>
          <p:nvPr/>
        </p:nvSpPr>
        <p:spPr bwMode="auto">
          <a:xfrm>
            <a:off x="1219200" y="762000"/>
            <a:ext cx="7239000" cy="381000"/>
          </a:xfrm>
          <a:prstGeom prst="rect">
            <a:avLst/>
          </a:prstGeom>
        </p:spPr>
        <p:txBody>
          <a:bodyPr anchor="ctr">
            <a:normAutofit fontScale="90000" lnSpcReduction="20000"/>
          </a:bodyP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endParaRPr lang="en-US" sz="2400" b="1" i="1" dirty="0" smtClean="0">
              <a:solidFill>
                <a:schemeClr val="bg2"/>
              </a:solidFill>
              <a:effectLst>
                <a:outerShdw blurRad="38100" dist="38100" dir="2700000" algn="tl">
                  <a:srgbClr val="000000">
                    <a:alpha val="43137"/>
                  </a:srgbClr>
                </a:outerShdw>
              </a:effectLst>
            </a:endParaRPr>
          </a:p>
        </p:txBody>
      </p:sp>
      <p:sp>
        <p:nvSpPr>
          <p:cNvPr id="13" name="AutoShape 2"/>
          <p:cNvSpPr txBox="1">
            <a:spLocks noChangeArrowheads="1"/>
          </p:cNvSpPr>
          <p:nvPr/>
        </p:nvSpPr>
        <p:spPr bwMode="auto">
          <a:xfrm>
            <a:off x="1274234" y="533400"/>
            <a:ext cx="7239000" cy="280724"/>
          </a:xfrm>
          <a:prstGeom prst="rect">
            <a:avLst/>
          </a:prstGeom>
        </p:spPr>
        <p:txBody>
          <a:bodyPr anchor="ctr">
            <a:normAutofit fontScale="97500"/>
          </a:bodyP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r>
              <a:rPr lang="en-US" sz="1100" b="1" dirty="0" smtClean="0">
                <a:solidFill>
                  <a:schemeClr val="bg2"/>
                </a:solidFill>
                <a:effectLst>
                  <a:outerShdw blurRad="38100" dist="38100" dir="2700000" algn="tl">
                    <a:srgbClr val="000000">
                      <a:alpha val="43137"/>
                    </a:srgbClr>
                  </a:outerShdw>
                </a:effectLst>
              </a:rPr>
              <a:t>2017-2018 Self-Assessment         Early Childhood and School Readiness                  </a:t>
            </a:r>
            <a:r>
              <a:rPr lang="en-US" sz="1100" b="1" i="1" dirty="0" smtClean="0">
                <a:solidFill>
                  <a:schemeClr val="bg2"/>
                </a:solidFill>
                <a:effectLst>
                  <a:outerShdw blurRad="38100" dist="38100" dir="2700000" algn="tl">
                    <a:srgbClr val="000000">
                      <a:alpha val="43137"/>
                    </a:srgbClr>
                  </a:outerShdw>
                </a:effectLst>
              </a:rPr>
              <a:t>Operations Committee</a:t>
            </a:r>
          </a:p>
        </p:txBody>
      </p:sp>
      <p:pic>
        <p:nvPicPr>
          <p:cNvPr id="12" name="Picture 34" descr="image008"/>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39000"/>
                    </a14:imgEffect>
                  </a14:imgLayer>
                </a14:imgProps>
              </a:ext>
              <a:ext uri="{28A0092B-C50C-407E-A947-70E740481C1C}">
                <a14:useLocalDpi xmlns:a14="http://schemas.microsoft.com/office/drawing/2010/main" val="0"/>
              </a:ext>
            </a:extLst>
          </a:blip>
          <a:srcRect/>
          <a:stretch>
            <a:fillRect/>
          </a:stretch>
        </p:blipFill>
        <p:spPr bwMode="auto">
          <a:xfrm>
            <a:off x="-3200400" y="4495800"/>
            <a:ext cx="1625600" cy="914400"/>
          </a:xfrm>
          <a:prstGeom prst="rect">
            <a:avLst/>
          </a:prstGeom>
          <a:noFill/>
          <a:ln>
            <a:noFill/>
          </a:ln>
          <a:effectLst>
            <a:glow rad="127000">
              <a:schemeClr val="bg2"/>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3867" y="814124"/>
            <a:ext cx="7239000" cy="5948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bwMode="auto">
          <a:xfrm>
            <a:off x="1219200" y="685800"/>
            <a:ext cx="7239000" cy="457199"/>
          </a:xfrm>
        </p:spPr>
        <p:txBody>
          <a:bodyPr vert="horz" wrap="square" lIns="91440" tIns="45720" rIns="91440" bIns="45720" numCol="1" anchorCtr="0" compatLnSpc="1">
            <a:prstTxWarp prst="textNoShape">
              <a:avLst/>
            </a:prstTxWarp>
            <a:normAutofit fontScale="90000"/>
          </a:bodyPr>
          <a:lstStyle/>
          <a:p>
            <a:pPr eaLnBrk="1" hangingPunct="1">
              <a:spcBef>
                <a:spcPts val="600"/>
              </a:spcBef>
              <a:defRPr/>
            </a:pPr>
            <a:r>
              <a:rPr lang="en-US" sz="1200" b="1" i="1" dirty="0" smtClean="0">
                <a:solidFill>
                  <a:schemeClr val="bg2"/>
                </a:solidFill>
                <a:effectLst>
                  <a:outerShdw blurRad="38100" dist="38100" dir="2700000" algn="tl">
                    <a:srgbClr val="000000">
                      <a:alpha val="43137"/>
                    </a:srgbClr>
                  </a:outerShdw>
                </a:effectLst>
              </a:rPr>
              <a:t/>
            </a:r>
            <a:br>
              <a:rPr lang="en-US" sz="1200" b="1" i="1" dirty="0" smtClean="0">
                <a:solidFill>
                  <a:schemeClr val="bg2"/>
                </a:solidFill>
                <a:effectLst>
                  <a:outerShdw blurRad="38100" dist="38100" dir="2700000" algn="tl">
                    <a:srgbClr val="000000">
                      <a:alpha val="43137"/>
                    </a:srgbClr>
                  </a:outerShdw>
                </a:effectLst>
              </a:rPr>
            </a:br>
            <a:r>
              <a:rPr lang="en-US" sz="1200" b="1" i="1" dirty="0">
                <a:solidFill>
                  <a:schemeClr val="bg2"/>
                </a:solidFill>
                <a:effectLst>
                  <a:outerShdw blurRad="38100" dist="38100" dir="2700000" algn="tl">
                    <a:srgbClr val="000000">
                      <a:alpha val="43137"/>
                    </a:srgbClr>
                  </a:outerShdw>
                </a:effectLst>
              </a:rPr>
              <a:t/>
            </a:r>
            <a:br>
              <a:rPr lang="en-US" sz="1200" b="1" i="1" dirty="0">
                <a:solidFill>
                  <a:schemeClr val="bg2"/>
                </a:solidFill>
                <a:effectLst>
                  <a:outerShdw blurRad="38100" dist="38100" dir="2700000" algn="tl">
                    <a:srgbClr val="000000">
                      <a:alpha val="43137"/>
                    </a:srgbClr>
                  </a:outerShdw>
                </a:effectLst>
              </a:rPr>
            </a:br>
            <a:r>
              <a:rPr lang="en-US" sz="1200" b="1" i="1" dirty="0" smtClean="0">
                <a:solidFill>
                  <a:schemeClr val="bg2"/>
                </a:solidFill>
                <a:effectLst>
                  <a:outerShdw blurRad="38100" dist="38100" dir="2700000" algn="tl">
                    <a:srgbClr val="000000">
                      <a:alpha val="43137"/>
                    </a:srgbClr>
                  </a:outerShdw>
                </a:effectLst>
              </a:rPr>
              <a:t>      2017-2018 Self-Assessment             Communications </a:t>
            </a:r>
            <a:r>
              <a:rPr lang="en-US" sz="1200" b="1" i="1" dirty="0">
                <a:solidFill>
                  <a:schemeClr val="bg2"/>
                </a:solidFill>
                <a:effectLst>
                  <a:outerShdw blurRad="38100" dist="38100" dir="2700000" algn="tl">
                    <a:srgbClr val="000000">
                      <a:alpha val="43137"/>
                    </a:srgbClr>
                  </a:outerShdw>
                </a:effectLst>
              </a:rPr>
              <a:t>&amp; Community Engagement </a:t>
            </a:r>
            <a:r>
              <a:rPr lang="en-US" sz="1200" b="1" i="1" dirty="0" smtClean="0">
                <a:solidFill>
                  <a:schemeClr val="bg2"/>
                </a:solidFill>
                <a:effectLst>
                  <a:outerShdw blurRad="38100" dist="38100" dir="2700000" algn="tl">
                    <a:srgbClr val="000000">
                      <a:alpha val="43137"/>
                    </a:srgbClr>
                  </a:outerShdw>
                </a:effectLst>
              </a:rPr>
              <a:t>        Operations Committee</a:t>
            </a:r>
            <a:r>
              <a:rPr lang="en-US" sz="1200" b="1" i="1" dirty="0">
                <a:solidFill>
                  <a:schemeClr val="bg2"/>
                </a:solidFill>
                <a:effectLst>
                  <a:outerShdw blurRad="38100" dist="38100" dir="2700000" algn="tl">
                    <a:srgbClr val="000000">
                      <a:alpha val="43137"/>
                    </a:srgbClr>
                  </a:outerShdw>
                </a:effectLst>
              </a:rPr>
              <a:t/>
            </a:r>
            <a:br>
              <a:rPr lang="en-US" sz="1200" b="1" i="1" dirty="0">
                <a:solidFill>
                  <a:schemeClr val="bg2"/>
                </a:solidFill>
                <a:effectLst>
                  <a:outerShdw blurRad="38100" dist="38100" dir="2700000" algn="tl">
                    <a:srgbClr val="000000">
                      <a:alpha val="43137"/>
                    </a:srgbClr>
                  </a:outerShdw>
                </a:effectLst>
              </a:rPr>
            </a:br>
            <a:r>
              <a:rPr lang="en-US" sz="1200" b="1" i="1" dirty="0">
                <a:solidFill>
                  <a:schemeClr val="bg2"/>
                </a:solidFill>
                <a:effectLst>
                  <a:outerShdw blurRad="38100" dist="38100" dir="2700000" algn="tl">
                    <a:srgbClr val="000000">
                      <a:alpha val="43137"/>
                    </a:srgbClr>
                  </a:outerShdw>
                </a:effectLst>
              </a:rPr>
              <a:t>    </a:t>
            </a:r>
            <a:r>
              <a:rPr lang="en-US" sz="2400" b="1" i="1" dirty="0">
                <a:solidFill>
                  <a:schemeClr val="bg2"/>
                </a:solidFill>
                <a:effectLst>
                  <a:outerShdw blurRad="38100" dist="38100" dir="2700000" algn="tl">
                    <a:srgbClr val="000000">
                      <a:alpha val="43137"/>
                    </a:srgbClr>
                  </a:outerShdw>
                </a:effectLst>
              </a:rPr>
              <a:t/>
            </a:r>
            <a:br>
              <a:rPr lang="en-US" sz="2400" b="1" i="1" dirty="0">
                <a:solidFill>
                  <a:schemeClr val="bg2"/>
                </a:solidFill>
                <a:effectLst>
                  <a:outerShdw blurRad="38100" dist="38100" dir="2700000" algn="tl">
                    <a:srgbClr val="000000">
                      <a:alpha val="43137"/>
                    </a:srgbClr>
                  </a:outerShdw>
                </a:effectLst>
              </a:rPr>
            </a:br>
            <a:endParaRPr lang="en-US" sz="2400" b="1" i="1" dirty="0" smtClean="0">
              <a:solidFill>
                <a:schemeClr val="bg2"/>
              </a:solidFill>
              <a:effectLst>
                <a:outerShdw blurRad="38100" dist="38100" dir="2700000" algn="tl">
                  <a:srgbClr val="000000">
                    <a:alpha val="43137"/>
                  </a:srgbClr>
                </a:outerShdw>
              </a:effectLst>
            </a:endParaRPr>
          </a:p>
        </p:txBody>
      </p:sp>
      <p:pic>
        <p:nvPicPr>
          <p:cNvPr id="25603"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25607"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328" t="8792" r="6316"/>
          <a:stretch/>
        </p:blipFill>
        <p:spPr bwMode="auto">
          <a:xfrm>
            <a:off x="-2819400" y="4267200"/>
            <a:ext cx="1863355" cy="1097280"/>
          </a:xfrm>
          <a:prstGeom prst="rect">
            <a:avLst/>
          </a:prstGeom>
          <a:noFill/>
          <a:effectLst>
            <a:glow rad="127000">
              <a:schemeClr val="bg2">
                <a:lumMod val="60000"/>
                <a:lumOff val="40000"/>
              </a:schemeClr>
            </a:glow>
          </a:effectLst>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990600"/>
            <a:ext cx="7391400"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581400" y="228600"/>
            <a:ext cx="502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  </a:t>
            </a:r>
          </a:p>
        </p:txBody>
      </p:sp>
      <p:pic>
        <p:nvPicPr>
          <p:cNvPr id="26627" name="Picture 5"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9"/>
          <p:cNvSpPr>
            <a:spLocks noChangeArrowheads="1"/>
          </p:cNvSpPr>
          <p:nvPr/>
        </p:nvSpPr>
        <p:spPr bwMode="auto">
          <a:xfrm>
            <a:off x="3692525" y="228600"/>
            <a:ext cx="376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r>
              <a:rPr lang="en-US" altLang="en-US" sz="1800" b="1" i="1">
                <a:solidFill>
                  <a:schemeClr val="accent2"/>
                </a:solidFill>
                <a:latin typeface="Arial" charset="0"/>
              </a:rPr>
              <a:t>Great minds begin at Head Start</a:t>
            </a:r>
            <a:endParaRPr lang="en-US" altLang="en-US" sz="1800">
              <a:latin typeface="Arial" charset="0"/>
            </a:endParaRPr>
          </a:p>
        </p:txBody>
      </p:sp>
      <p:sp>
        <p:nvSpPr>
          <p:cNvPr id="11" name="AutoShape 2"/>
          <p:cNvSpPr txBox="1">
            <a:spLocks noChangeArrowheads="1"/>
          </p:cNvSpPr>
          <p:nvPr/>
        </p:nvSpPr>
        <p:spPr bwMode="auto">
          <a:xfrm>
            <a:off x="1219200" y="762000"/>
            <a:ext cx="7239000" cy="609600"/>
          </a:xfrm>
          <a:prstGeom prst="rect">
            <a:avLst/>
          </a:prstGeom>
        </p:spPr>
        <p:txBody>
          <a:bodyPr anchor="ct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endParaRPr lang="en-US" sz="2200" b="1" i="1" dirty="0" smtClean="0">
              <a:solidFill>
                <a:schemeClr val="bg2"/>
              </a:solidFill>
              <a:effectLst>
                <a:outerShdw blurRad="38100" dist="38100" dir="2700000" algn="tl">
                  <a:srgbClr val="000000">
                    <a:alpha val="43137"/>
                  </a:srgbClr>
                </a:outerShdw>
              </a:effectLst>
            </a:endParaRPr>
          </a:p>
        </p:txBody>
      </p:sp>
      <p:sp>
        <p:nvSpPr>
          <p:cNvPr id="4" name="Rectangle 3"/>
          <p:cNvSpPr/>
          <p:nvPr/>
        </p:nvSpPr>
        <p:spPr>
          <a:xfrm>
            <a:off x="1413933" y="685800"/>
            <a:ext cx="7162800" cy="430887"/>
          </a:xfrm>
          <a:prstGeom prst="rect">
            <a:avLst/>
          </a:prstGeom>
        </p:spPr>
        <p:txBody>
          <a:bodyPr wrap="square">
            <a:spAutoFit/>
          </a:bodyPr>
          <a:lstStyle/>
          <a:p>
            <a:r>
              <a:rPr lang="en-US" sz="1100" b="1" dirty="0" smtClean="0">
                <a:solidFill>
                  <a:schemeClr val="bg2"/>
                </a:solidFill>
                <a:effectLst>
                  <a:outerShdw blurRad="38100" dist="38100" dir="2700000" algn="tl">
                    <a:srgbClr val="000000">
                      <a:alpha val="43137"/>
                    </a:srgbClr>
                  </a:outerShdw>
                </a:effectLst>
                <a:latin typeface="+mj-lt"/>
              </a:rPr>
              <a:t>2017-2018 Self-Assessment                            Health </a:t>
            </a:r>
            <a:r>
              <a:rPr lang="en-US" sz="1100" b="1" dirty="0">
                <a:solidFill>
                  <a:schemeClr val="bg2"/>
                </a:solidFill>
                <a:effectLst>
                  <a:outerShdw blurRad="38100" dist="38100" dir="2700000" algn="tl">
                    <a:srgbClr val="000000">
                      <a:alpha val="43137"/>
                    </a:srgbClr>
                  </a:outerShdw>
                </a:effectLst>
                <a:latin typeface="+mj-lt"/>
              </a:rPr>
              <a:t>and </a:t>
            </a:r>
            <a:r>
              <a:rPr lang="en-US" sz="1100" b="1" dirty="0" smtClean="0">
                <a:solidFill>
                  <a:schemeClr val="bg2"/>
                </a:solidFill>
                <a:effectLst>
                  <a:outerShdw blurRad="38100" dist="38100" dir="2700000" algn="tl">
                    <a:srgbClr val="000000">
                      <a:alpha val="43137"/>
                    </a:srgbClr>
                  </a:outerShdw>
                </a:effectLst>
                <a:latin typeface="+mj-lt"/>
              </a:rPr>
              <a:t>Safety  </a:t>
            </a:r>
            <a:r>
              <a:rPr lang="en-US" sz="1100" b="1" i="1" dirty="0">
                <a:solidFill>
                  <a:schemeClr val="bg2"/>
                </a:solidFill>
                <a:effectLst>
                  <a:outerShdw blurRad="38100" dist="38100" dir="2700000" algn="tl">
                    <a:srgbClr val="000000">
                      <a:alpha val="43137"/>
                    </a:srgbClr>
                  </a:outerShdw>
                </a:effectLst>
                <a:latin typeface="+mj-lt"/>
              </a:rPr>
              <a:t> </a:t>
            </a:r>
            <a:r>
              <a:rPr lang="en-US" sz="1100" b="1" i="1" dirty="0" smtClean="0">
                <a:solidFill>
                  <a:schemeClr val="bg2"/>
                </a:solidFill>
                <a:effectLst>
                  <a:outerShdw blurRad="38100" dist="38100" dir="2700000" algn="tl">
                    <a:srgbClr val="000000">
                      <a:alpha val="43137"/>
                    </a:srgbClr>
                  </a:outerShdw>
                </a:effectLst>
                <a:latin typeface="+mj-lt"/>
              </a:rPr>
              <a:t>     Operations</a:t>
            </a:r>
            <a:r>
              <a:rPr lang="en-US" sz="1100" b="1" i="1" dirty="0">
                <a:solidFill>
                  <a:schemeClr val="bg2"/>
                </a:solidFill>
                <a:effectLst>
                  <a:outerShdw blurRad="38100" dist="38100" dir="2700000" algn="tl">
                    <a:srgbClr val="000000">
                      <a:alpha val="43137"/>
                    </a:srgbClr>
                  </a:outerShdw>
                </a:effectLst>
                <a:latin typeface="+mj-lt"/>
              </a:rPr>
              <a:t>, Health Services  </a:t>
            </a:r>
            <a:r>
              <a:rPr lang="en-US" sz="1100" b="1" i="1" dirty="0" smtClean="0">
                <a:solidFill>
                  <a:schemeClr val="bg2"/>
                </a:solidFill>
                <a:effectLst>
                  <a:outerShdw blurRad="38100" dist="38100" dir="2700000" algn="tl">
                    <a:srgbClr val="000000">
                      <a:alpha val="43137"/>
                    </a:srgbClr>
                  </a:outerShdw>
                </a:effectLst>
                <a:latin typeface="+mj-lt"/>
              </a:rPr>
              <a:t>Advisory</a:t>
            </a:r>
            <a:r>
              <a:rPr lang="en-US" sz="1100" b="1" i="1" dirty="0">
                <a:solidFill>
                  <a:schemeClr val="bg2"/>
                </a:solidFill>
                <a:effectLst>
                  <a:outerShdw blurRad="38100" dist="38100" dir="2700000" algn="tl">
                    <a:srgbClr val="000000">
                      <a:alpha val="43137"/>
                    </a:srgbClr>
                  </a:outerShdw>
                </a:effectLst>
                <a:latin typeface="+mj-lt"/>
              </a:rPr>
              <a:t>, </a:t>
            </a:r>
            <a:r>
              <a:rPr lang="en-US" sz="1100" b="1" i="1" dirty="0" smtClean="0">
                <a:solidFill>
                  <a:schemeClr val="bg2"/>
                </a:solidFill>
                <a:effectLst>
                  <a:outerShdw blurRad="38100" dist="38100" dir="2700000" algn="tl">
                    <a:srgbClr val="000000">
                      <a:alpha val="43137"/>
                    </a:srgbClr>
                  </a:outerShdw>
                </a:effectLst>
                <a:latin typeface="+mj-lt"/>
              </a:rPr>
              <a:t>           				                  Administration Committees</a:t>
            </a:r>
            <a:endParaRPr lang="en-US" sz="1100" dirty="0">
              <a:solidFill>
                <a:schemeClr val="bg2"/>
              </a:solidFill>
              <a:latin typeface="+mj-lt"/>
            </a:endParaRPr>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1667" y="1143000"/>
            <a:ext cx="7010400" cy="4500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Families are the          of Head Start  </a:t>
            </a:r>
          </a:p>
        </p:txBody>
      </p:sp>
      <p:pic>
        <p:nvPicPr>
          <p:cNvPr id="9221"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519738" y="260350"/>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title"/>
          </p:nvPr>
        </p:nvSpPr>
        <p:spPr>
          <a:xfrm>
            <a:off x="1447800" y="685800"/>
            <a:ext cx="7497763" cy="838200"/>
          </a:xfrm>
        </p:spPr>
        <p:txBody>
          <a:bodyPr>
            <a:normAutofit fontScale="90000"/>
          </a:bodyPr>
          <a:lstStyle/>
          <a:p>
            <a:pPr eaLnBrk="1" fontAlgn="auto" hangingPunct="1">
              <a:spcAft>
                <a:spcPts val="0"/>
              </a:spcAft>
              <a:defRPr/>
            </a:pPr>
            <a:r>
              <a:rPr lang="en-US" sz="2800" b="1" dirty="0" smtClean="0">
                <a:solidFill>
                  <a:schemeClr val="bg2"/>
                </a:solidFill>
              </a:rPr>
              <a:t>This Report Meets the Head Start Act Requirements </a:t>
            </a:r>
          </a:p>
        </p:txBody>
      </p:sp>
      <p:sp>
        <p:nvSpPr>
          <p:cNvPr id="5" name="Content Placeholder 4"/>
          <p:cNvSpPr>
            <a:spLocks noGrp="1"/>
          </p:cNvSpPr>
          <p:nvPr>
            <p:ph idx="1"/>
          </p:nvPr>
        </p:nvSpPr>
        <p:spPr>
          <a:xfrm>
            <a:off x="1295400" y="1676400"/>
            <a:ext cx="7086600" cy="4191000"/>
          </a:xfrm>
        </p:spPr>
        <p:txBody>
          <a:bodyPr/>
          <a:lstStyle/>
          <a:p>
            <a:pPr marL="82550" indent="0">
              <a:buNone/>
              <a:defRPr/>
            </a:pPr>
            <a:r>
              <a:rPr lang="en-US" sz="1600" dirty="0" smtClean="0"/>
              <a:t>     The </a:t>
            </a:r>
            <a:r>
              <a:rPr lang="en-US" sz="1600" dirty="0"/>
              <a:t>Head Start Act (section 644(a)(2)) requires each agency to make available to the public at least </a:t>
            </a:r>
            <a:r>
              <a:rPr lang="en-US" sz="1600" dirty="0" smtClean="0"/>
              <a:t>once in </a:t>
            </a:r>
            <a:r>
              <a:rPr lang="en-US" sz="1600" dirty="0"/>
              <a:t>each fiscal year a report that contains eight elements. </a:t>
            </a:r>
            <a:r>
              <a:rPr lang="en-US" sz="1600" dirty="0" smtClean="0"/>
              <a:t>      </a:t>
            </a:r>
            <a:endParaRPr lang="en-US" sz="1600" dirty="0"/>
          </a:p>
          <a:p>
            <a:pPr marL="746125" lvl="1" indent="-342900">
              <a:spcBef>
                <a:spcPts val="0"/>
              </a:spcBef>
              <a:buAutoNum type="arabicPeriod"/>
              <a:defRPr/>
            </a:pPr>
            <a:r>
              <a:rPr lang="en-US" sz="1600" dirty="0" smtClean="0"/>
              <a:t>The </a:t>
            </a:r>
            <a:r>
              <a:rPr lang="en-US" sz="1600" dirty="0"/>
              <a:t>total amount of public and private funds received and the amount from each </a:t>
            </a:r>
            <a:r>
              <a:rPr lang="en-US" sz="1600" dirty="0" smtClean="0"/>
              <a:t>source.</a:t>
            </a:r>
          </a:p>
          <a:p>
            <a:pPr marL="746125" lvl="1" indent="-342900">
              <a:spcBef>
                <a:spcPts val="0"/>
              </a:spcBef>
              <a:buAutoNum type="arabicPeriod"/>
              <a:defRPr/>
            </a:pPr>
            <a:r>
              <a:rPr lang="en-US" sz="1600" dirty="0" smtClean="0"/>
              <a:t>An </a:t>
            </a:r>
            <a:r>
              <a:rPr lang="en-US" sz="1600" dirty="0"/>
              <a:t>explanation of budgetary expenditures and proposed budget for the fiscal year</a:t>
            </a:r>
            <a:r>
              <a:rPr lang="en-US" sz="1600" dirty="0" smtClean="0"/>
              <a:t>.</a:t>
            </a:r>
          </a:p>
          <a:p>
            <a:pPr marL="746125" lvl="1" indent="-342900">
              <a:spcBef>
                <a:spcPts val="0"/>
              </a:spcBef>
              <a:buAutoNum type="arabicPeriod"/>
              <a:defRPr/>
            </a:pPr>
            <a:r>
              <a:rPr lang="en-US" sz="1600" dirty="0" smtClean="0"/>
              <a:t>The </a:t>
            </a:r>
            <a:r>
              <a:rPr lang="en-US" sz="1600" dirty="0"/>
              <a:t>total number of children and families served, the average monthly enrollment (as a percentage of funded enrollment), and the percentage of eligible children </a:t>
            </a:r>
            <a:r>
              <a:rPr lang="en-US" sz="1600" dirty="0" smtClean="0"/>
              <a:t>served.</a:t>
            </a:r>
          </a:p>
          <a:p>
            <a:pPr marL="746125" lvl="1" indent="-342900">
              <a:spcBef>
                <a:spcPts val="0"/>
              </a:spcBef>
              <a:buAutoNum type="arabicPeriod"/>
              <a:defRPr/>
            </a:pPr>
            <a:r>
              <a:rPr lang="en-US" sz="1600" dirty="0" smtClean="0"/>
              <a:t>The </a:t>
            </a:r>
            <a:r>
              <a:rPr lang="en-US" sz="1600" dirty="0"/>
              <a:t>results of the most recent review by the Secretary and the financial </a:t>
            </a:r>
            <a:r>
              <a:rPr lang="en-US" sz="1600" dirty="0" smtClean="0"/>
              <a:t>audit.</a:t>
            </a:r>
          </a:p>
          <a:p>
            <a:pPr marL="746125" lvl="1" indent="-342900">
              <a:spcBef>
                <a:spcPts val="0"/>
              </a:spcBef>
              <a:buAutoNum type="arabicPeriod"/>
              <a:defRPr/>
            </a:pPr>
            <a:r>
              <a:rPr lang="en-US" sz="1600" dirty="0" smtClean="0"/>
              <a:t>The </a:t>
            </a:r>
            <a:r>
              <a:rPr lang="en-US" sz="1600" dirty="0"/>
              <a:t>percentage of enrolled children that received medical and dental </a:t>
            </a:r>
            <a:r>
              <a:rPr lang="en-US" sz="1600" dirty="0" smtClean="0"/>
              <a:t>exams.</a:t>
            </a:r>
          </a:p>
          <a:p>
            <a:pPr marL="746125" lvl="1" indent="-342900">
              <a:spcBef>
                <a:spcPts val="0"/>
              </a:spcBef>
              <a:buAutoNum type="arabicPeriod"/>
              <a:defRPr/>
            </a:pPr>
            <a:r>
              <a:rPr lang="en-US" sz="1600" dirty="0" smtClean="0"/>
              <a:t>Information </a:t>
            </a:r>
            <a:r>
              <a:rPr lang="en-US" sz="1600" dirty="0"/>
              <a:t>about parent involvement </a:t>
            </a:r>
            <a:r>
              <a:rPr lang="en-US" sz="1600" dirty="0" smtClean="0"/>
              <a:t>activities.</a:t>
            </a:r>
          </a:p>
          <a:p>
            <a:pPr marL="746125" lvl="1" indent="-342900">
              <a:spcBef>
                <a:spcPts val="0"/>
              </a:spcBef>
              <a:buAutoNum type="arabicPeriod"/>
              <a:defRPr/>
            </a:pPr>
            <a:r>
              <a:rPr lang="en-US" sz="1600" dirty="0" smtClean="0"/>
              <a:t>The </a:t>
            </a:r>
            <a:r>
              <a:rPr lang="en-US" sz="1600" dirty="0"/>
              <a:t>agency's efforts to prepare children for </a:t>
            </a:r>
            <a:r>
              <a:rPr lang="en-US" sz="1600" dirty="0" smtClean="0"/>
              <a:t>kindergarten.</a:t>
            </a:r>
          </a:p>
          <a:p>
            <a:pPr marL="746125" lvl="1" indent="-342900">
              <a:spcBef>
                <a:spcPts val="0"/>
              </a:spcBef>
              <a:buAutoNum type="arabicPeriod"/>
              <a:defRPr/>
            </a:pPr>
            <a:r>
              <a:rPr lang="en-US" sz="1600" dirty="0" smtClean="0"/>
              <a:t>Any </a:t>
            </a:r>
            <a:r>
              <a:rPr lang="en-US" sz="1600" dirty="0"/>
              <a:t>other information required by the Secretary.</a:t>
            </a:r>
          </a:p>
          <a:p>
            <a:pPr marL="403225" lvl="1" indent="0">
              <a:buFont typeface="Verdana" pitchFamily="34" charset="0"/>
              <a:buNone/>
              <a:defRPr/>
            </a:pP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endParaRPr lang="en-US" altLang="en-US" sz="1800">
              <a:latin typeface="Arial" charset="0"/>
            </a:endParaRPr>
          </a:p>
        </p:txBody>
      </p:sp>
      <p:sp>
        <p:nvSpPr>
          <p:cNvPr id="10" name="AutoShape 2"/>
          <p:cNvSpPr txBox="1">
            <a:spLocks noChangeArrowheads="1"/>
          </p:cNvSpPr>
          <p:nvPr/>
        </p:nvSpPr>
        <p:spPr bwMode="auto">
          <a:xfrm>
            <a:off x="1295400" y="838200"/>
            <a:ext cx="7239000" cy="990600"/>
          </a:xfrm>
          <a:prstGeom prst="rect">
            <a:avLst/>
          </a:prstGeom>
        </p:spPr>
        <p:txBody>
          <a:bodyPr anchor="ct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endParaRPr lang="en-US" sz="2200" b="1" i="1" dirty="0" smtClean="0">
              <a:solidFill>
                <a:schemeClr val="bg2"/>
              </a:solidFill>
              <a:effectLst>
                <a:outerShdw blurRad="38100" dist="38100" dir="2700000" algn="tl">
                  <a:srgbClr val="000000">
                    <a:alpha val="43137"/>
                  </a:srgbClr>
                </a:outerShdw>
              </a:effectLst>
            </a:endParaRPr>
          </a:p>
          <a:p>
            <a:pPr eaLnBrk="1" hangingPunct="1">
              <a:defRPr/>
            </a:pPr>
            <a:endParaRPr lang="en-US" sz="2200" b="1" i="1" dirty="0">
              <a:solidFill>
                <a:schemeClr val="bg2"/>
              </a:solidFill>
              <a:effectLst>
                <a:outerShdw blurRad="38100" dist="38100" dir="2700000" algn="tl">
                  <a:srgbClr val="000000">
                    <a:alpha val="43137"/>
                  </a:srgbClr>
                </a:outerShdw>
              </a:effectLst>
            </a:endParaRPr>
          </a:p>
          <a:p>
            <a:pPr eaLnBrk="1" hangingPunct="1">
              <a:defRPr/>
            </a:pPr>
            <a:endParaRPr lang="en-US" sz="2200" b="1" i="1" dirty="0" smtClean="0">
              <a:solidFill>
                <a:schemeClr val="bg2"/>
              </a:solidFill>
              <a:effectLst>
                <a:outerShdw blurRad="38100" dist="38100" dir="2700000" algn="tl">
                  <a:srgbClr val="000000">
                    <a:alpha val="43137"/>
                  </a:srgbClr>
                </a:outerShdw>
              </a:effectLst>
            </a:endParaRPr>
          </a:p>
          <a:p>
            <a:pPr eaLnBrk="1" hangingPunct="1">
              <a:defRPr/>
            </a:pPr>
            <a:endParaRPr lang="en-US" sz="2200" b="1" i="1" dirty="0">
              <a:solidFill>
                <a:schemeClr val="bg2"/>
              </a:solidFill>
              <a:effectLst>
                <a:outerShdw blurRad="38100" dist="38100" dir="2700000" algn="tl">
                  <a:srgbClr val="000000">
                    <a:alpha val="43137"/>
                  </a:srgbClr>
                </a:outerShdw>
              </a:effectLst>
            </a:endParaRPr>
          </a:p>
        </p:txBody>
      </p:sp>
      <p:sp>
        <p:nvSpPr>
          <p:cNvPr id="27657" name="Rectangle 3"/>
          <p:cNvSpPr>
            <a:spLocks noChangeArrowheads="1"/>
          </p:cNvSpPr>
          <p:nvPr/>
        </p:nvSpPr>
        <p:spPr bwMode="auto">
          <a:xfrm>
            <a:off x="0" y="-635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a:spcBef>
                <a:spcPct val="0"/>
              </a:spcBef>
              <a:buClrTx/>
              <a:buSzTx/>
              <a:buFontTx/>
              <a:buNone/>
            </a:pPr>
            <a:endParaRPr lang="en-US" altLang="en-US" sz="1800">
              <a:latin typeface="Arial" charset="0"/>
            </a:endParaRPr>
          </a:p>
        </p:txBody>
      </p:sp>
      <p:sp>
        <p:nvSpPr>
          <p:cNvPr id="27658"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a:latin typeface="Arial" charset="0"/>
              </a:rPr>
              <a:t>Families are the          of Head Start  </a:t>
            </a:r>
          </a:p>
        </p:txBody>
      </p:sp>
      <p:pic>
        <p:nvPicPr>
          <p:cNvPr id="27659" name="Picture 5" descr="SO00452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62100" y="831011"/>
            <a:ext cx="6591300" cy="769441"/>
          </a:xfrm>
          <a:prstGeom prst="rect">
            <a:avLst/>
          </a:prstGeom>
        </p:spPr>
        <p:txBody>
          <a:bodyPr wrap="square">
            <a:spAutoFit/>
          </a:bodyPr>
          <a:lstStyle/>
          <a:p>
            <a:pPr eaLnBrk="1" hangingPunct="1">
              <a:defRPr/>
            </a:pPr>
            <a:r>
              <a:rPr lang="en-US" sz="2200" b="1" dirty="0">
                <a:solidFill>
                  <a:schemeClr val="bg2"/>
                </a:solidFill>
                <a:latin typeface="+mj-lt"/>
              </a:rPr>
              <a:t>The Results of the Most Recent Review by HHS</a:t>
            </a:r>
            <a:br>
              <a:rPr lang="en-US" sz="2200" b="1" dirty="0">
                <a:solidFill>
                  <a:schemeClr val="bg2"/>
                </a:solidFill>
                <a:latin typeface="+mj-lt"/>
              </a:rPr>
            </a:br>
            <a:r>
              <a:rPr lang="en-US" sz="2200" b="1" dirty="0">
                <a:solidFill>
                  <a:schemeClr val="bg2"/>
                </a:solidFill>
                <a:latin typeface="+mj-lt"/>
              </a:rPr>
              <a:t>       ….</a:t>
            </a:r>
            <a:r>
              <a:rPr lang="en-US" sz="2200" b="1" dirty="0" smtClean="0">
                <a:solidFill>
                  <a:schemeClr val="bg2"/>
                </a:solidFill>
                <a:latin typeface="+mj-lt"/>
              </a:rPr>
              <a:t>the Secretary</a:t>
            </a:r>
            <a:endParaRPr lang="en-US" sz="2200" b="1" i="1" dirty="0">
              <a:solidFill>
                <a:schemeClr val="bg2"/>
              </a:solidFill>
              <a:effectLst>
                <a:outerShdw blurRad="38100" dist="38100" dir="2700000" algn="tl">
                  <a:srgbClr val="000000">
                    <a:alpha val="43137"/>
                  </a:srgbClr>
                </a:outerShdw>
              </a:effectLst>
              <a:latin typeface="+mj-lt"/>
            </a:endParaRPr>
          </a:p>
        </p:txBody>
      </p:sp>
      <p:sp>
        <p:nvSpPr>
          <p:cNvPr id="12" name="Rectangle 3"/>
          <p:cNvSpPr>
            <a:spLocks noGrp="1" noChangeArrowheads="1"/>
          </p:cNvSpPr>
          <p:nvPr>
            <p:ph idx="1"/>
          </p:nvPr>
        </p:nvSpPr>
        <p:spPr>
          <a:xfrm>
            <a:off x="1066800" y="1600453"/>
            <a:ext cx="7726363" cy="1523748"/>
          </a:xfrm>
        </p:spPr>
        <p:txBody>
          <a:bodyPr/>
          <a:lstStyle/>
          <a:p>
            <a:pPr eaLnBrk="1" hangingPunct="1"/>
            <a:r>
              <a:rPr lang="en-US" altLang="en-US" sz="1600" b="1" dirty="0" smtClean="0"/>
              <a:t>Independent Audit.  </a:t>
            </a:r>
            <a:r>
              <a:rPr lang="en-US" altLang="en-US" sz="1600" dirty="0" smtClean="0"/>
              <a:t>To extent allowed by law, policy and procedure a copy of the independent audit report may be obtained by requesting it in writing  from the agency’s Financial Manager at Head Start, 101 South 19</a:t>
            </a:r>
            <a:r>
              <a:rPr lang="en-US" altLang="en-US" sz="1600" baseline="30000" dirty="0" smtClean="0"/>
              <a:t>th</a:t>
            </a:r>
            <a:r>
              <a:rPr lang="en-US" altLang="en-US" sz="1600" dirty="0" smtClean="0"/>
              <a:t> Street, Olean NY 14760.   </a:t>
            </a:r>
          </a:p>
          <a:p>
            <a:pPr eaLnBrk="1" hangingPunct="1"/>
            <a:r>
              <a:rPr lang="en-US" altLang="en-US" sz="1600" dirty="0" smtClean="0"/>
              <a:t>There was </a:t>
            </a:r>
            <a:r>
              <a:rPr lang="en-US" altLang="en-US" sz="1600" b="1" dirty="0" smtClean="0"/>
              <a:t>no federal onsite review </a:t>
            </a:r>
            <a:r>
              <a:rPr lang="en-US" altLang="en-US" sz="1600" dirty="0" smtClean="0"/>
              <a:t>conducted.</a:t>
            </a:r>
            <a:endParaRPr lang="en-US" altLang="en-US" sz="900" dirty="0" smtClean="0"/>
          </a:p>
        </p:txBody>
      </p:sp>
      <p:pic>
        <p:nvPicPr>
          <p:cNvPr id="2150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589" b="18998"/>
          <a:stretch/>
        </p:blipFill>
        <p:spPr bwMode="auto">
          <a:xfrm>
            <a:off x="3552736" y="3246120"/>
            <a:ext cx="5162727" cy="2103120"/>
          </a:xfrm>
          <a:prstGeom prst="rect">
            <a:avLst/>
          </a:prstGeom>
          <a:noFill/>
          <a:ln>
            <a:noFill/>
          </a:ln>
          <a:effectLst>
            <a:glow rad="127000">
              <a:schemeClr val="bg2"/>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1" descr="Image result for early head st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343400"/>
            <a:ext cx="2011680"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3886200"/>
            <a:ext cx="1219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1600" y="-3886200"/>
            <a:ext cx="1341120"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50000"/>
                    </a14:imgEffect>
                  </a14:imgLayer>
                </a14:imgProps>
              </a:ext>
              <a:ext uri="{28A0092B-C50C-407E-A947-70E740481C1C}">
                <a14:useLocalDpi xmlns:a14="http://schemas.microsoft.com/office/drawing/2010/main" val="0"/>
              </a:ext>
            </a:extLst>
          </a:blip>
          <a:srcRect/>
          <a:stretch>
            <a:fillRect/>
          </a:stretch>
        </p:blipFill>
        <p:spPr bwMode="auto">
          <a:xfrm>
            <a:off x="1447800" y="3009054"/>
            <a:ext cx="1463040" cy="1097280"/>
          </a:xfrm>
          <a:prstGeom prst="rect">
            <a:avLst/>
          </a:prstGeom>
          <a:noFill/>
          <a:ln>
            <a:noFill/>
          </a:ln>
          <a:effectLst>
            <a:glow rad="127000">
              <a:schemeClr val="bg2"/>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8"/>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dirty="0">
                <a:solidFill>
                  <a:schemeClr val="accent2"/>
                </a:solidFill>
                <a:latin typeface="Arial" charset="0"/>
              </a:rPr>
              <a:t>Great minds begin at Head Start  </a:t>
            </a:r>
          </a:p>
        </p:txBody>
      </p:sp>
      <p:sp>
        <p:nvSpPr>
          <p:cNvPr id="10" name="Rectangle 2"/>
          <p:cNvSpPr>
            <a:spLocks noGrp="1" noChangeArrowheads="1"/>
          </p:cNvSpPr>
          <p:nvPr>
            <p:ph type="title"/>
          </p:nvPr>
        </p:nvSpPr>
        <p:spPr>
          <a:xfrm>
            <a:off x="1295400" y="762000"/>
            <a:ext cx="7848600" cy="655638"/>
          </a:xfrm>
        </p:spPr>
        <p:txBody>
          <a:bodyPr/>
          <a:lstStyle/>
          <a:p>
            <a:pPr eaLnBrk="1" fontAlgn="auto" hangingPunct="1">
              <a:spcAft>
                <a:spcPts val="0"/>
              </a:spcAft>
              <a:defRPr/>
            </a:pPr>
            <a:r>
              <a:rPr lang="en-US" sz="2800" b="1" dirty="0">
                <a:solidFill>
                  <a:schemeClr val="bg2"/>
                </a:solidFill>
              </a:rPr>
              <a:t>T</a:t>
            </a:r>
            <a:r>
              <a:rPr lang="en-US" sz="2800" b="1" dirty="0" smtClean="0">
                <a:solidFill>
                  <a:schemeClr val="bg2"/>
                </a:solidFill>
              </a:rPr>
              <a:t>he CWC-PHS  Audit &amp; Public Information</a:t>
            </a:r>
            <a:endParaRPr lang="en-US" sz="2800" b="1" dirty="0" smtClean="0">
              <a:solidFill>
                <a:srgbClr val="00B050"/>
              </a:solidFill>
            </a:endParaRPr>
          </a:p>
        </p:txBody>
      </p:sp>
      <p:sp>
        <p:nvSpPr>
          <p:cNvPr id="10247" name="Rectangle 3"/>
          <p:cNvSpPr>
            <a:spLocks noGrp="1" noChangeArrowheads="1"/>
          </p:cNvSpPr>
          <p:nvPr>
            <p:ph idx="1"/>
          </p:nvPr>
        </p:nvSpPr>
        <p:spPr>
          <a:xfrm>
            <a:off x="1295400" y="1600200"/>
            <a:ext cx="7315200" cy="4419600"/>
          </a:xfrm>
        </p:spPr>
        <p:txBody>
          <a:bodyPr/>
          <a:lstStyle/>
          <a:p>
            <a:pPr algn="just" eaLnBrk="1" hangingPunct="1">
              <a:spcBef>
                <a:spcPts val="500"/>
              </a:spcBef>
            </a:pPr>
            <a:r>
              <a:rPr lang="en-US" altLang="en-US" sz="1400" dirty="0" smtClean="0"/>
              <a:t>The 2017 annual independent audit rendered an unqualified audit opinion on the financial statements and compliance for the major federal awards programs.   There were no findings and there were no questioned or disallowed costs.</a:t>
            </a:r>
            <a:endParaRPr lang="en-US" altLang="en-US" sz="1400" i="1" dirty="0" smtClean="0"/>
          </a:p>
          <a:p>
            <a:pPr algn="just" eaLnBrk="1" hangingPunct="1">
              <a:spcBef>
                <a:spcPts val="500"/>
              </a:spcBef>
            </a:pPr>
            <a:r>
              <a:rPr lang="en-US" altLang="en-US" sz="1400" dirty="0" smtClean="0"/>
              <a:t>The 2017 annual independent audit determined that CWC-PHS qualifies as a low-risk auditee.</a:t>
            </a:r>
          </a:p>
          <a:p>
            <a:pPr algn="just" eaLnBrk="1" hangingPunct="1">
              <a:spcBef>
                <a:spcPts val="500"/>
              </a:spcBef>
            </a:pPr>
            <a:r>
              <a:rPr lang="en-US" altLang="en-US" sz="1400" dirty="0" smtClean="0"/>
              <a:t>Management reviews its in-kind methodology annually to align with the Uniform Administrative Requirements, Cost Principles, and Audit Requirements for Federal Awards and to meet all Federal requirements.  </a:t>
            </a:r>
          </a:p>
          <a:p>
            <a:pPr algn="just" eaLnBrk="1" hangingPunct="1">
              <a:spcBef>
                <a:spcPts val="500"/>
              </a:spcBef>
            </a:pPr>
            <a:r>
              <a:rPr lang="en-US" altLang="en-US" sz="1400" dirty="0" smtClean="0"/>
              <a:t>The results of the 2017 annual independent financial audit were reported to the Board of Directors, shared with Policy Council, and provided to HHS, NYS Department of Health (CACFP) and United  Way of Cattaraugus County.</a:t>
            </a:r>
          </a:p>
          <a:p>
            <a:pPr algn="just" eaLnBrk="1" hangingPunct="1">
              <a:spcBef>
                <a:spcPts val="500"/>
              </a:spcBef>
            </a:pPr>
            <a:r>
              <a:rPr lang="en-US" altLang="en-US" sz="1400" dirty="0" smtClean="0"/>
              <a:t>The complexity of the audit increases each passing year, and the cost keeps going up as a result.</a:t>
            </a:r>
          </a:p>
          <a:p>
            <a:pPr algn="just" eaLnBrk="1" hangingPunct="1">
              <a:spcBef>
                <a:spcPts val="500"/>
              </a:spcBef>
            </a:pPr>
            <a:r>
              <a:rPr lang="en-US" altLang="en-US" sz="1400" dirty="0" smtClean="0"/>
              <a:t>IRS 990 is available online thru non Head Start websites or upon request from the agency. </a:t>
            </a:r>
            <a:r>
              <a:rPr lang="en-US" altLang="en-US" sz="1400" dirty="0" smtClean="0">
                <a:hlinkClick r:id="rId4"/>
              </a:rPr>
              <a:t>https://www.guidestar.org/profile/16-1504738</a:t>
            </a:r>
            <a:endParaRPr lang="en-US" altLang="en-US" sz="1400" dirty="0" smtClean="0"/>
          </a:p>
          <a:p>
            <a:pPr algn="just" eaLnBrk="1" hangingPunct="1">
              <a:spcBef>
                <a:spcPts val="500"/>
              </a:spcBef>
            </a:pPr>
            <a:r>
              <a:rPr lang="en-US" altLang="en-US" sz="1400" dirty="0" smtClean="0"/>
              <a:t>NYS OCFS day care center licensing information is available online thru non Head Start websites. </a:t>
            </a:r>
            <a:r>
              <a:rPr lang="en-US" altLang="en-US" sz="1400" dirty="0" smtClean="0">
                <a:hlinkClick r:id="rId5"/>
              </a:rPr>
              <a:t>http://ocfs.ny.gov/main/childcare/looking.asp</a:t>
            </a:r>
            <a:endParaRPr lang="en-US" altLang="en-US" sz="1400" dirty="0" smtClean="0"/>
          </a:p>
          <a:p>
            <a:pPr algn="just" eaLnBrk="1" hangingPunct="1">
              <a:spcBef>
                <a:spcPts val="500"/>
              </a:spcBef>
            </a:pPr>
            <a:r>
              <a:rPr lang="en-US" altLang="en-US" sz="1400" dirty="0" smtClean="0"/>
              <a:t>Various fiscal and or programmatic reports are filed throughout the year to governmental and non-governmental entities.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a:xfrm>
            <a:off x="1177925" y="1066800"/>
            <a:ext cx="7239000" cy="381000"/>
          </a:xfrm>
        </p:spPr>
        <p:txBody>
          <a:bodyPr>
            <a:normAutofit fontScale="90000"/>
          </a:bodyPr>
          <a:lstStyle/>
          <a:p>
            <a:pPr eaLnBrk="1" fontAlgn="auto" hangingPunct="1">
              <a:spcAft>
                <a:spcPts val="0"/>
              </a:spcAft>
              <a:defRPr/>
            </a:pPr>
            <a:r>
              <a:rPr lang="en-US" sz="2800" b="1" dirty="0" smtClean="0">
                <a:solidFill>
                  <a:schemeClr val="bg2"/>
                </a:solidFill>
              </a:rPr>
              <a:t>A Quick Review of Key Events 2018 </a:t>
            </a:r>
          </a:p>
        </p:txBody>
      </p:sp>
      <p:sp>
        <p:nvSpPr>
          <p:cNvPr id="11267" name="Rectangle 4"/>
          <p:cNvSpPr>
            <a:spLocks noChangeArrowheads="1"/>
          </p:cNvSpPr>
          <p:nvPr/>
        </p:nvSpPr>
        <p:spPr bwMode="auto">
          <a:xfrm>
            <a:off x="3614738" y="250825"/>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Families are the          of Head Start  </a:t>
            </a:r>
          </a:p>
        </p:txBody>
      </p:sp>
      <p:pic>
        <p:nvPicPr>
          <p:cNvPr id="11268" name="Picture 5" descr="SO0045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20900">
            <a:off x="5480050" y="246063"/>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3cb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43000" y="1524000"/>
            <a:ext cx="7577138" cy="5457904"/>
          </a:xfrm>
          <a:prstGeom prst="rect">
            <a:avLst/>
          </a:prstGeom>
          <a:noFill/>
        </p:spPr>
        <p:txBody>
          <a:bodyPr>
            <a:spAutoFit/>
          </a:bodyPr>
          <a:lstStyle/>
          <a:p>
            <a:pPr fontAlgn="auto">
              <a:spcAft>
                <a:spcPts val="600"/>
              </a:spcAft>
              <a:defRPr/>
            </a:pPr>
            <a:r>
              <a:rPr lang="en-US" sz="1400" b="1" dirty="0">
                <a:solidFill>
                  <a:schemeClr val="bg2"/>
                </a:solidFill>
                <a:latin typeface="Gill Sans MT" panose="020B0502020104020203" pitchFamily="34" charset="0"/>
              </a:rPr>
              <a:t>Federal Funding Status</a:t>
            </a:r>
          </a:p>
          <a:p>
            <a:pPr indent="-182880" fontAlgn="auto">
              <a:spcAft>
                <a:spcPts val="0"/>
              </a:spcAft>
              <a:defRPr/>
            </a:pPr>
            <a:r>
              <a:rPr lang="en-US" sz="1200" b="1" dirty="0" smtClean="0">
                <a:latin typeface="Gill Sans MT" panose="020B0502020104020203" pitchFamily="34" charset="0"/>
              </a:rPr>
              <a:t>Cost </a:t>
            </a:r>
            <a:r>
              <a:rPr lang="en-US" sz="1200" b="1" dirty="0">
                <a:latin typeface="Gill Sans MT" panose="020B0502020104020203" pitchFamily="34" charset="0"/>
              </a:rPr>
              <a:t>of Living Adjustment </a:t>
            </a:r>
            <a:r>
              <a:rPr lang="en-US" sz="1200" dirty="0">
                <a:latin typeface="Gill Sans MT" panose="020B0502020104020203" pitchFamily="34" charset="0"/>
              </a:rPr>
              <a:t>– An increase in funding financed a </a:t>
            </a:r>
            <a:r>
              <a:rPr lang="en-US" sz="1200" dirty="0" smtClean="0">
                <a:latin typeface="Gill Sans MT" panose="020B0502020104020203" pitchFamily="34" charset="0"/>
              </a:rPr>
              <a:t> 2.6% </a:t>
            </a:r>
            <a:r>
              <a:rPr lang="en-US" sz="1200" dirty="0">
                <a:latin typeface="Gill Sans MT" panose="020B0502020104020203" pitchFamily="34" charset="0"/>
              </a:rPr>
              <a:t>across the board pay increase and a small </a:t>
            </a:r>
            <a:r>
              <a:rPr lang="en-US" sz="1200" dirty="0" smtClean="0">
                <a:latin typeface="Gill Sans MT" panose="020B0502020104020203" pitchFamily="34" charset="0"/>
              </a:rPr>
              <a:t>    amount </a:t>
            </a:r>
            <a:r>
              <a:rPr lang="en-US" sz="1200" dirty="0">
                <a:latin typeface="Gill Sans MT" panose="020B0502020104020203" pitchFamily="34" charset="0"/>
              </a:rPr>
              <a:t>for </a:t>
            </a:r>
            <a:r>
              <a:rPr lang="en-US" sz="1200" dirty="0" smtClean="0">
                <a:latin typeface="Gill Sans MT" panose="020B0502020104020203" pitchFamily="34" charset="0"/>
              </a:rPr>
              <a:t>  other cost increases. </a:t>
            </a:r>
            <a:endParaRPr lang="en-US" sz="1200" dirty="0">
              <a:latin typeface="Gill Sans MT" panose="020B0502020104020203" pitchFamily="34" charset="0"/>
            </a:endParaRPr>
          </a:p>
          <a:p>
            <a:pPr indent="-182880" fontAlgn="auto">
              <a:spcAft>
                <a:spcPts val="400"/>
              </a:spcAft>
              <a:defRPr/>
            </a:pPr>
            <a:r>
              <a:rPr lang="en-US" sz="1200" b="1" dirty="0" smtClean="0">
                <a:latin typeface="Gill Sans MT" panose="020B0502020104020203" pitchFamily="34" charset="0"/>
              </a:rPr>
              <a:t>Costs Skyrocketing </a:t>
            </a:r>
            <a:r>
              <a:rPr lang="en-US" sz="1200" dirty="0" smtClean="0">
                <a:latin typeface="Gill Sans MT" panose="020B0502020104020203" pitchFamily="34" charset="0"/>
              </a:rPr>
              <a:t>- Costs to meet minimum wage, NYS Paid Family Leave, and health </a:t>
            </a:r>
            <a:r>
              <a:rPr lang="en-US" sz="1200" dirty="0">
                <a:latin typeface="Gill Sans MT" panose="020B0502020104020203" pitchFamily="34" charset="0"/>
              </a:rPr>
              <a:t>insurance continue to </a:t>
            </a:r>
            <a:r>
              <a:rPr lang="en-US" sz="1200" dirty="0" smtClean="0">
                <a:latin typeface="Gill Sans MT" panose="020B0502020104020203" pitchFamily="34" charset="0"/>
              </a:rPr>
              <a:t>increase.</a:t>
            </a:r>
          </a:p>
          <a:p>
            <a:pPr indent="-182880" fontAlgn="auto">
              <a:spcAft>
                <a:spcPts val="400"/>
              </a:spcAft>
              <a:defRPr/>
            </a:pPr>
            <a:r>
              <a:rPr lang="en-US" sz="1200" b="1" dirty="0" smtClean="0">
                <a:latin typeface="Gill Sans MT" panose="020B0502020104020203" pitchFamily="34" charset="0"/>
              </a:rPr>
              <a:t>Slot Reduction </a:t>
            </a:r>
            <a:r>
              <a:rPr lang="en-US" sz="1200" dirty="0" smtClean="0">
                <a:latin typeface="Gill Sans MT" panose="020B0502020104020203" pitchFamily="34" charset="0"/>
              </a:rPr>
              <a:t>– Finally, on July 19, 2018  HHS approved the longstanding request to reduce 34 Head Start slots and 8 Head Start jobs in order to balance revenues and expenses.     </a:t>
            </a:r>
            <a:endParaRPr lang="en-US" sz="1200" dirty="0">
              <a:latin typeface="Gill Sans MT" panose="020B0502020104020203" pitchFamily="34" charset="0"/>
            </a:endParaRPr>
          </a:p>
          <a:p>
            <a:pPr fontAlgn="auto">
              <a:spcAft>
                <a:spcPts val="400"/>
              </a:spcAft>
              <a:defRPr/>
            </a:pPr>
            <a:r>
              <a:rPr lang="en-US" sz="1400" b="1" dirty="0" smtClean="0">
                <a:solidFill>
                  <a:schemeClr val="bg2"/>
                </a:solidFill>
                <a:latin typeface="Gill Sans MT" panose="020B0502020104020203" pitchFamily="34" charset="0"/>
              </a:rPr>
              <a:t>Information about Head Start </a:t>
            </a:r>
          </a:p>
          <a:p>
            <a:pPr>
              <a:spcAft>
                <a:spcPts val="400"/>
              </a:spcAft>
              <a:defRPr/>
            </a:pPr>
            <a:r>
              <a:rPr lang="en-US" sz="1200" b="1" dirty="0" smtClean="0">
                <a:solidFill>
                  <a:srgbClr val="333333"/>
                </a:solidFill>
                <a:latin typeface="+mn-lt"/>
              </a:rPr>
              <a:t>Interested parties </a:t>
            </a:r>
            <a:r>
              <a:rPr lang="en-US" sz="1200" dirty="0" smtClean="0">
                <a:solidFill>
                  <a:srgbClr val="333333"/>
                </a:solidFill>
                <a:latin typeface="+mn-lt"/>
              </a:rPr>
              <a:t>may access a wealth of Head Start information online such as the Act, rules, policy, and learning materials and resources at the Early Childhood Learning &amp; Knowledge Center    </a:t>
            </a:r>
            <a:r>
              <a:rPr lang="en-US" sz="1200" dirty="0" smtClean="0">
                <a:solidFill>
                  <a:srgbClr val="333333"/>
                </a:solidFill>
                <a:latin typeface="+mn-lt"/>
                <a:hlinkClick r:id="rId6"/>
              </a:rPr>
              <a:t>https://eclkc.ohs.acf.hhs.gov/</a:t>
            </a:r>
            <a:endParaRPr lang="en-US" sz="1200" b="1" dirty="0" smtClean="0">
              <a:solidFill>
                <a:srgbClr val="333333"/>
              </a:solidFill>
              <a:latin typeface="+mn-lt"/>
            </a:endParaRPr>
          </a:p>
          <a:p>
            <a:pPr>
              <a:spcAft>
                <a:spcPts val="0"/>
              </a:spcAft>
              <a:defRPr/>
            </a:pPr>
            <a:r>
              <a:rPr lang="en-US" sz="1400" b="1" dirty="0" smtClean="0">
                <a:solidFill>
                  <a:schemeClr val="bg2"/>
                </a:solidFill>
                <a:latin typeface="Gill Sans MT" panose="020B0502020104020203" pitchFamily="34" charset="0"/>
              </a:rPr>
              <a:t>Reviews</a:t>
            </a:r>
          </a:p>
          <a:p>
            <a:pPr indent="-182880" fontAlgn="auto">
              <a:spcAft>
                <a:spcPts val="400"/>
              </a:spcAft>
              <a:defRPr/>
            </a:pPr>
            <a:r>
              <a:rPr lang="en-US" sz="1200" b="1" dirty="0" smtClean="0">
                <a:latin typeface="Gill Sans MT" panose="020B0502020104020203" pitchFamily="34" charset="0"/>
              </a:rPr>
              <a:t>There were no Federal reviews in 2018</a:t>
            </a:r>
            <a:r>
              <a:rPr lang="en-US" sz="1200" dirty="0" smtClean="0">
                <a:latin typeface="Gill Sans MT" panose="020B0502020104020203" pitchFamily="34" charset="0"/>
              </a:rPr>
              <a:t>.  HHS monitored enrollment.  Once again, the federal review system is being rebuilt.</a:t>
            </a:r>
          </a:p>
          <a:p>
            <a:pPr indent="-182880" fontAlgn="auto">
              <a:spcAft>
                <a:spcPts val="400"/>
              </a:spcAft>
              <a:defRPr/>
            </a:pPr>
            <a:r>
              <a:rPr lang="en-US" sz="1200" b="1" dirty="0" smtClean="0">
                <a:latin typeface="Gill Sans MT" panose="020B0502020104020203" pitchFamily="34" charset="0"/>
              </a:rPr>
              <a:t>NYS OCFS </a:t>
            </a:r>
            <a:r>
              <a:rPr lang="en-US" sz="1200" dirty="0" smtClean="0">
                <a:latin typeface="Gill Sans MT" panose="020B0502020104020203" pitchFamily="34" charset="0"/>
              </a:rPr>
              <a:t>conducted </a:t>
            </a:r>
            <a:r>
              <a:rPr lang="en-US" sz="1200" dirty="0" err="1" smtClean="0">
                <a:latin typeface="Gill Sans MT" panose="020B0502020104020203" pitchFamily="34" charset="0"/>
              </a:rPr>
              <a:t>mulitple</a:t>
            </a:r>
            <a:r>
              <a:rPr lang="en-US" sz="1200" dirty="0" smtClean="0">
                <a:latin typeface="Gill Sans MT" panose="020B0502020104020203" pitchFamily="34" charset="0"/>
              </a:rPr>
              <a:t> reviews of all sites throughout the year.</a:t>
            </a:r>
          </a:p>
          <a:p>
            <a:pPr fontAlgn="auto">
              <a:spcAft>
                <a:spcPts val="400"/>
              </a:spcAft>
              <a:defRPr/>
            </a:pPr>
            <a:r>
              <a:rPr lang="en-US" sz="1400" b="1" dirty="0" smtClean="0">
                <a:solidFill>
                  <a:schemeClr val="bg2"/>
                </a:solidFill>
                <a:latin typeface="Gill Sans MT" panose="020B0502020104020203" pitchFamily="34" charset="0"/>
              </a:rPr>
              <a:t>Other Grants and Programs</a:t>
            </a:r>
          </a:p>
          <a:p>
            <a:pPr fontAlgn="auto">
              <a:spcAft>
                <a:spcPts val="400"/>
              </a:spcAft>
              <a:defRPr/>
            </a:pPr>
            <a:r>
              <a:rPr lang="en-US" sz="1200" b="1" dirty="0" smtClean="0">
                <a:solidFill>
                  <a:srgbClr val="000000"/>
                </a:solidFill>
                <a:latin typeface="Gill Sans MT" panose="020B0502020104020203" pitchFamily="34" charset="0"/>
              </a:rPr>
              <a:t>PEDALS  - </a:t>
            </a:r>
            <a:r>
              <a:rPr lang="en-US" sz="1200" dirty="0" smtClean="0">
                <a:solidFill>
                  <a:srgbClr val="000000"/>
                </a:solidFill>
                <a:latin typeface="Gill Sans MT" panose="020B0502020104020203" pitchFamily="34" charset="0"/>
              </a:rPr>
              <a:t>Supported by the Blue Fund – Community Connections of New York, Inc.,- Health </a:t>
            </a:r>
            <a:r>
              <a:rPr lang="en-US" sz="1200" dirty="0">
                <a:solidFill>
                  <a:srgbClr val="000000"/>
                </a:solidFill>
                <a:latin typeface="Gill Sans MT" panose="020B0502020104020203" pitchFamily="34" charset="0"/>
              </a:rPr>
              <a:t>Foundation for Western and Central New </a:t>
            </a:r>
            <a:r>
              <a:rPr lang="en-US" sz="1200" dirty="0" smtClean="0">
                <a:solidFill>
                  <a:srgbClr val="000000"/>
                </a:solidFill>
                <a:latin typeface="Gill Sans MT" panose="020B0502020104020203" pitchFamily="34" charset="0"/>
              </a:rPr>
              <a:t>York;.  PEDALS is a proven model for improving social and emotional development in preschoolers; CWC-PHS will be  </a:t>
            </a:r>
            <a:r>
              <a:rPr lang="en-US" sz="1200" dirty="0">
                <a:solidFill>
                  <a:srgbClr val="000000"/>
                </a:solidFill>
                <a:latin typeface="Gill Sans MT" panose="020B0502020104020203" pitchFamily="34" charset="0"/>
              </a:rPr>
              <a:t>expanding the program and services in the southern </a:t>
            </a:r>
            <a:r>
              <a:rPr lang="en-US" sz="1200" dirty="0" smtClean="0">
                <a:solidFill>
                  <a:srgbClr val="000000"/>
                </a:solidFill>
                <a:latin typeface="Gill Sans MT" panose="020B0502020104020203" pitchFamily="34" charset="0"/>
              </a:rPr>
              <a:t>tier in 2019.</a:t>
            </a:r>
            <a:endParaRPr lang="en-US" sz="1200" b="1" dirty="0" smtClean="0">
              <a:solidFill>
                <a:srgbClr val="000000"/>
              </a:solidFill>
              <a:latin typeface="Gill Sans MT" panose="020B0502020104020203" pitchFamily="34" charset="0"/>
            </a:endParaRPr>
          </a:p>
          <a:p>
            <a:pPr fontAlgn="auto">
              <a:spcAft>
                <a:spcPts val="400"/>
              </a:spcAft>
              <a:defRPr/>
            </a:pPr>
            <a:r>
              <a:rPr lang="en-US" sz="1200" b="1" dirty="0" smtClean="0">
                <a:solidFill>
                  <a:srgbClr val="000000"/>
                </a:solidFill>
                <a:latin typeface="Gill Sans MT" panose="020B0502020104020203" pitchFamily="34" charset="0"/>
              </a:rPr>
              <a:t>SLEEP – </a:t>
            </a:r>
            <a:r>
              <a:rPr lang="en-US" sz="1200" dirty="0" smtClean="0">
                <a:solidFill>
                  <a:srgbClr val="000000"/>
                </a:solidFill>
                <a:latin typeface="Gill Sans MT" panose="020B0502020104020203" pitchFamily="34" charset="0"/>
              </a:rPr>
              <a:t>After years of planning, with UCLA &amp; Einstein College, this research project provided </a:t>
            </a:r>
            <a:r>
              <a:rPr lang="en-US" sz="1200" dirty="0">
                <a:solidFill>
                  <a:srgbClr val="000000"/>
                </a:solidFill>
                <a:latin typeface="Gill Sans MT" panose="020B0502020104020203" pitchFamily="34" charset="0"/>
              </a:rPr>
              <a:t>Sleep Literacy </a:t>
            </a:r>
            <a:r>
              <a:rPr lang="en-US" sz="1200" dirty="0" smtClean="0">
                <a:solidFill>
                  <a:srgbClr val="000000"/>
                </a:solidFill>
                <a:latin typeface="Gill Sans MT" panose="020B0502020104020203" pitchFamily="34" charset="0"/>
              </a:rPr>
              <a:t>-</a:t>
            </a:r>
            <a:r>
              <a:rPr lang="en-US" sz="1200" dirty="0" err="1" smtClean="0">
                <a:solidFill>
                  <a:srgbClr val="000000"/>
                </a:solidFill>
                <a:latin typeface="Gill Sans MT" panose="020B0502020104020203" pitchFamily="34" charset="0"/>
              </a:rPr>
              <a:t>SweetDreamzzz</a:t>
            </a:r>
            <a:r>
              <a:rPr lang="en-US" sz="1200" dirty="0" smtClean="0">
                <a:solidFill>
                  <a:srgbClr val="000000"/>
                </a:solidFill>
                <a:latin typeface="Gill Sans MT" panose="020B0502020104020203" pitchFamily="34" charset="0"/>
              </a:rPr>
              <a:t> training to staff, parents</a:t>
            </a:r>
            <a:r>
              <a:rPr lang="en-US" sz="1200" dirty="0">
                <a:solidFill>
                  <a:srgbClr val="000000"/>
                </a:solidFill>
                <a:latin typeface="Gill Sans MT" panose="020B0502020104020203" pitchFamily="34" charset="0"/>
              </a:rPr>
              <a:t> </a:t>
            </a:r>
            <a:r>
              <a:rPr lang="en-US" sz="1200" dirty="0" smtClean="0">
                <a:solidFill>
                  <a:srgbClr val="000000"/>
                </a:solidFill>
                <a:latin typeface="Gill Sans MT" panose="020B0502020104020203" pitchFamily="34" charset="0"/>
              </a:rPr>
              <a:t>and all Head Start children.</a:t>
            </a:r>
            <a:endParaRPr lang="en-US" sz="1200" b="1" dirty="0" smtClean="0">
              <a:solidFill>
                <a:srgbClr val="000000"/>
              </a:solidFill>
              <a:latin typeface="Gill Sans MT" panose="020B0502020104020203" pitchFamily="34" charset="0"/>
            </a:endParaRPr>
          </a:p>
          <a:p>
            <a:pPr fontAlgn="auto">
              <a:spcAft>
                <a:spcPts val="400"/>
              </a:spcAft>
              <a:defRPr/>
            </a:pPr>
            <a:r>
              <a:rPr lang="en-US" sz="1200" b="1" dirty="0" smtClean="0">
                <a:solidFill>
                  <a:srgbClr val="000000"/>
                </a:solidFill>
                <a:latin typeface="Gill Sans MT" panose="020B0502020104020203" pitchFamily="34" charset="0"/>
              </a:rPr>
              <a:t>HEALTH CARE INSTITUTE </a:t>
            </a:r>
            <a:r>
              <a:rPr lang="en-US" sz="1200" b="1" dirty="0" smtClean="0">
                <a:solidFill>
                  <a:srgbClr val="000000"/>
                </a:solidFill>
                <a:latin typeface="Gill Sans MT" panose="020B0502020104020203" pitchFamily="34" charset="0"/>
              </a:rPr>
              <a:t>– </a:t>
            </a:r>
            <a:r>
              <a:rPr lang="en-US" sz="1200" dirty="0" smtClean="0">
                <a:solidFill>
                  <a:srgbClr val="000000"/>
                </a:solidFill>
                <a:latin typeface="Gill Sans MT" panose="020B0502020104020203" pitchFamily="34" charset="0"/>
              </a:rPr>
              <a:t>Parents were trained in promoting  oral health in young children in 2018..</a:t>
            </a:r>
          </a:p>
          <a:p>
            <a:pPr fontAlgn="auto">
              <a:spcAft>
                <a:spcPts val="400"/>
              </a:spcAft>
              <a:defRPr/>
            </a:pPr>
            <a:r>
              <a:rPr lang="en-US" sz="1200" b="1" dirty="0" smtClean="0">
                <a:solidFill>
                  <a:srgbClr val="000000"/>
                </a:solidFill>
                <a:latin typeface="Gill Sans MT" panose="020B0502020104020203" pitchFamily="34" charset="0"/>
              </a:rPr>
              <a:t>HEALTHY START 2021 </a:t>
            </a:r>
            <a:r>
              <a:rPr lang="en-US" sz="1200" b="1" dirty="0" smtClean="0">
                <a:solidFill>
                  <a:srgbClr val="000000"/>
                </a:solidFill>
                <a:latin typeface="Gill Sans MT" panose="020B0502020104020203" pitchFamily="34" charset="0"/>
              </a:rPr>
              <a:t>– </a:t>
            </a:r>
            <a:r>
              <a:rPr lang="en-US" sz="1200" dirty="0" smtClean="0">
                <a:solidFill>
                  <a:srgbClr val="000000"/>
                </a:solidFill>
                <a:latin typeface="Gill Sans MT" panose="020B0502020104020203" pitchFamily="34" charset="0"/>
              </a:rPr>
              <a:t>An effort resulting from Building Healthy Community Partnership program; about employee wellness.</a:t>
            </a:r>
            <a:endParaRPr lang="en-US" sz="1200" b="1" dirty="0" smtClean="0">
              <a:solidFill>
                <a:srgbClr val="000000"/>
              </a:solidFill>
              <a:latin typeface="Gill Sans MT" panose="020B0502020104020203" pitchFamily="34" charset="0"/>
            </a:endParaRPr>
          </a:p>
          <a:p>
            <a:pPr marL="274320" fontAlgn="auto">
              <a:spcAft>
                <a:spcPts val="400"/>
              </a:spcAft>
              <a:defRPr/>
            </a:pPr>
            <a:endParaRPr lang="en-US" sz="1100" dirty="0">
              <a:solidFill>
                <a:srgbClr val="000000"/>
              </a:solidFill>
              <a:latin typeface="Gill Sans MT" panose="020B0502020104020203"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447800" y="1220788"/>
            <a:ext cx="7213600" cy="228600"/>
          </a:xfrm>
        </p:spPr>
        <p:txBody>
          <a:bodyPr>
            <a:noAutofit/>
          </a:bodyPr>
          <a:lstStyle/>
          <a:p>
            <a:pPr eaLnBrk="1" fontAlgn="auto" hangingPunct="1">
              <a:spcAft>
                <a:spcPts val="0"/>
              </a:spcAft>
              <a:defRPr/>
            </a:pPr>
            <a:r>
              <a:rPr lang="en-US" sz="1600" b="1" dirty="0" smtClean="0">
                <a:solidFill>
                  <a:schemeClr val="bg2"/>
                </a:solidFill>
                <a:effectLst>
                  <a:outerShdw blurRad="38100" dist="38100" dir="2700000" algn="tl">
                    <a:srgbClr val="000000">
                      <a:alpha val="43137"/>
                    </a:srgbClr>
                  </a:outerShdw>
                </a:effectLst>
              </a:rPr>
              <a:t>386 children and 345 families served in Head Start &amp; Early Head Start</a:t>
            </a:r>
          </a:p>
        </p:txBody>
      </p:sp>
      <p:sp>
        <p:nvSpPr>
          <p:cNvPr id="12291" name="Rectangle 3"/>
          <p:cNvSpPr>
            <a:spLocks noGrp="1" noChangeArrowheads="1"/>
          </p:cNvSpPr>
          <p:nvPr>
            <p:ph idx="1"/>
          </p:nvPr>
        </p:nvSpPr>
        <p:spPr>
          <a:xfrm>
            <a:off x="1574800" y="1517650"/>
            <a:ext cx="6781800" cy="2020888"/>
          </a:xfrm>
        </p:spPr>
        <p:txBody>
          <a:bodyPr/>
          <a:lstStyle/>
          <a:p>
            <a:pPr algn="just" eaLnBrk="1" hangingPunct="1">
              <a:spcBef>
                <a:spcPct val="0"/>
              </a:spcBef>
              <a:spcAft>
                <a:spcPts val="300"/>
              </a:spcAft>
              <a:buClrTx/>
              <a:buSzTx/>
              <a:buFont typeface="Wingdings" pitchFamily="2" charset="2"/>
              <a:buChar char="Ø"/>
            </a:pPr>
            <a:r>
              <a:rPr lang="en-US" altLang="en-US" sz="1400" b="1" dirty="0" smtClean="0"/>
              <a:t>Head Start - 282 slots </a:t>
            </a:r>
            <a:r>
              <a:rPr lang="en-US" altLang="en-US" sz="1400" dirty="0" smtClean="0"/>
              <a:t>A total of 325 children were enrolled from 293 families with 51% being single-parent families (was 44% last year).   Issues of low end of month enrollment have been resolved although maintaining full enrollment is challenging especially in UPK or four year old classes.  9 children </a:t>
            </a:r>
            <a:r>
              <a:rPr lang="en-US" altLang="en-US" sz="1400" dirty="0" smtClean="0">
                <a:cs typeface="Arial" charset="0"/>
              </a:rPr>
              <a:t>were homeless (down from 14 last year).  27 were considered over income, (down from 32 last year).  191 or 59% were below the federal poverty level (up from 56% last year).</a:t>
            </a:r>
            <a:endParaRPr lang="en-US" altLang="en-US" sz="1400" dirty="0" smtClean="0">
              <a:latin typeface="Arial" charset="0"/>
              <a:cs typeface="Arial" charset="0"/>
            </a:endParaRPr>
          </a:p>
          <a:p>
            <a:pPr algn="just" eaLnBrk="1" hangingPunct="1">
              <a:spcBef>
                <a:spcPct val="0"/>
              </a:spcBef>
              <a:spcAft>
                <a:spcPts val="300"/>
              </a:spcAft>
              <a:buClrTx/>
              <a:buSzTx/>
              <a:buFont typeface="Wingdings" pitchFamily="2" charset="2"/>
              <a:buChar char="Ø"/>
            </a:pPr>
            <a:r>
              <a:rPr lang="en-US" altLang="en-US" sz="1400" b="1" dirty="0" smtClean="0">
                <a:cs typeface="Arial" charset="0"/>
              </a:rPr>
              <a:t>Early Head Start - 50 slots  </a:t>
            </a:r>
            <a:r>
              <a:rPr lang="en-US" altLang="en-US" sz="1400" dirty="0" smtClean="0">
                <a:cs typeface="Arial" charset="0"/>
              </a:rPr>
              <a:t>A home based program.  61 children and 6 pregnant women from 52 families enrolled with 40% as single-parent families (up from 35% last year).  4 children were homeless (down from 7 last year) and </a:t>
            </a:r>
            <a:r>
              <a:rPr lang="en-US" altLang="en-US" sz="1400" dirty="0">
                <a:cs typeface="Arial" charset="0"/>
              </a:rPr>
              <a:t>1</a:t>
            </a:r>
            <a:r>
              <a:rPr lang="en-US" altLang="en-US" sz="1400" dirty="0" smtClean="0">
                <a:cs typeface="Arial" charset="0"/>
              </a:rPr>
              <a:t>was considered over income;  60% were below the federal poverty level (was 57% last year).</a:t>
            </a:r>
          </a:p>
        </p:txBody>
      </p:sp>
      <p:sp>
        <p:nvSpPr>
          <p:cNvPr id="12292"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  </a:t>
            </a:r>
          </a:p>
        </p:txBody>
      </p:sp>
      <p:pic>
        <p:nvPicPr>
          <p:cNvPr id="12293"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7"/>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dirty="0">
                <a:solidFill>
                  <a:schemeClr val="accent2"/>
                </a:solidFill>
                <a:latin typeface="Arial" charset="0"/>
              </a:rPr>
              <a:t>Great minds begin at Head Start  </a:t>
            </a:r>
          </a:p>
        </p:txBody>
      </p:sp>
      <p:pic>
        <p:nvPicPr>
          <p:cNvPr id="122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555750" y="3773488"/>
            <a:ext cx="6807200" cy="1169551"/>
          </a:xfrm>
          <a:prstGeom prst="rect">
            <a:avLst/>
          </a:prstGeom>
        </p:spPr>
        <p:txBody>
          <a:bodyPr>
            <a:spAutoFit/>
          </a:bodyPr>
          <a:lstStyle/>
          <a:p>
            <a:pPr marL="368046" indent="-285750" algn="just" fontAlgn="auto">
              <a:spcAft>
                <a:spcPts val="0"/>
              </a:spcAft>
              <a:buFont typeface="Wingdings" pitchFamily="2" charset="2"/>
              <a:buChar char="Ø"/>
              <a:defRPr/>
            </a:pPr>
            <a:r>
              <a:rPr lang="en-US" sz="1400" b="1" dirty="0" smtClean="0">
                <a:latin typeface="+mn-lt"/>
              </a:rPr>
              <a:t>There are unserved eligible children.</a:t>
            </a:r>
            <a:r>
              <a:rPr lang="en-US" sz="1400" dirty="0" smtClean="0">
                <a:latin typeface="+mn-lt"/>
              </a:rPr>
              <a:t>  The </a:t>
            </a:r>
            <a:r>
              <a:rPr lang="en-US" sz="1400" dirty="0">
                <a:latin typeface="+mn-lt"/>
              </a:rPr>
              <a:t>2016 community assessment showed virtually no change from the 2013 edition in terms of the number of potentially eligible children. Head Start serves only 18.9% of those potentially income eligible (virtually unchanged since 2013 @ 18.6%) and Early Head Start serves 2.0% of those potentially income eligible (no change from 2013).</a:t>
            </a:r>
          </a:p>
        </p:txBody>
      </p:sp>
      <p:sp>
        <p:nvSpPr>
          <p:cNvPr id="19" name="TextBox 18"/>
          <p:cNvSpPr txBox="1"/>
          <p:nvPr/>
        </p:nvSpPr>
        <p:spPr>
          <a:xfrm>
            <a:off x="1570038" y="4648200"/>
            <a:ext cx="3586163" cy="1815882"/>
          </a:xfrm>
          <a:prstGeom prst="rect">
            <a:avLst/>
          </a:prstGeom>
          <a:noFill/>
        </p:spPr>
        <p:txBody>
          <a:bodyPr>
            <a:spAutoFit/>
          </a:bodyPr>
          <a:lstStyle/>
          <a:p>
            <a:pPr marL="231775" indent="-231775">
              <a:spcAft>
                <a:spcPts val="600"/>
              </a:spcAft>
              <a:defRPr/>
            </a:pPr>
            <a:r>
              <a:rPr lang="en-US" sz="1600" b="1" dirty="0">
                <a:latin typeface="Gill Sans MT" pitchFamily="34" charset="0"/>
              </a:rPr>
              <a:t>    </a:t>
            </a:r>
            <a:endParaRPr lang="en-US" sz="1600" b="1" dirty="0" smtClean="0">
              <a:latin typeface="Gill Sans MT" pitchFamily="34" charset="0"/>
            </a:endParaRPr>
          </a:p>
          <a:p>
            <a:pPr marL="231775" indent="-231775">
              <a:spcAft>
                <a:spcPts val="600"/>
              </a:spcAft>
              <a:defRPr/>
            </a:pPr>
            <a:r>
              <a:rPr lang="en-US" sz="1600" b="1" dirty="0" smtClean="0">
                <a:solidFill>
                  <a:schemeClr val="bg2"/>
                </a:solidFill>
                <a:effectLst>
                  <a:outerShdw blurRad="38100" dist="38100" dir="2700000" algn="tl">
                    <a:srgbClr val="000000">
                      <a:alpha val="43137"/>
                    </a:srgbClr>
                  </a:outerShdw>
                </a:effectLst>
                <a:latin typeface="Gill Sans MT" pitchFamily="34" charset="0"/>
              </a:rPr>
              <a:t>Attendance Rates </a:t>
            </a:r>
            <a:r>
              <a:rPr lang="en-US" sz="1600" b="1" dirty="0">
                <a:solidFill>
                  <a:schemeClr val="bg2"/>
                </a:solidFill>
                <a:effectLst>
                  <a:outerShdw blurRad="38100" dist="38100" dir="2700000" algn="tl">
                    <a:srgbClr val="000000">
                      <a:alpha val="43137"/>
                    </a:srgbClr>
                  </a:outerShdw>
                </a:effectLst>
                <a:latin typeface="Gill Sans MT" pitchFamily="34" charset="0"/>
              </a:rPr>
              <a:t>- Good</a:t>
            </a:r>
          </a:p>
          <a:p>
            <a:pPr marL="285750" indent="-285750" algn="just">
              <a:buFont typeface="Wingdings" pitchFamily="2" charset="2"/>
              <a:buChar char="Ø"/>
              <a:defRPr/>
            </a:pPr>
            <a:r>
              <a:rPr lang="en-US" sz="1400" dirty="0" smtClean="0">
                <a:latin typeface="Gill Sans MT" pitchFamily="34" charset="0"/>
              </a:rPr>
              <a:t>The </a:t>
            </a:r>
            <a:r>
              <a:rPr lang="en-US" sz="1400" dirty="0">
                <a:latin typeface="Gill Sans MT" pitchFamily="34" charset="0"/>
              </a:rPr>
              <a:t>average daily  attendance </a:t>
            </a:r>
            <a:r>
              <a:rPr lang="en-US" sz="1400" dirty="0" smtClean="0">
                <a:latin typeface="Gill Sans MT" pitchFamily="34" charset="0"/>
              </a:rPr>
              <a:t>increased  </a:t>
            </a:r>
            <a:endParaRPr lang="en-US" sz="1400" dirty="0">
              <a:latin typeface="Gill Sans MT" pitchFamily="34" charset="0"/>
            </a:endParaRPr>
          </a:p>
          <a:p>
            <a:pPr marL="320040">
              <a:defRPr/>
            </a:pPr>
            <a:r>
              <a:rPr lang="en-US" sz="1400" dirty="0" smtClean="0">
                <a:latin typeface="Gill Sans MT" pitchFamily="34" charset="0"/>
              </a:rPr>
              <a:t>to 84.14% based on funded  enrollment (up from 78.6% last year) and 85.75% based on actual enrollment. (up from 83.4% last year). </a:t>
            </a:r>
            <a:endParaRPr lang="en-US" sz="1400" dirty="0">
              <a:latin typeface="Gill Sans MT" pitchFamily="34" charset="0"/>
            </a:endParaRPr>
          </a:p>
        </p:txBody>
      </p:sp>
      <p:sp>
        <p:nvSpPr>
          <p:cNvPr id="23" name="AutoShape 2"/>
          <p:cNvSpPr txBox="1">
            <a:spLocks noChangeArrowheads="1"/>
          </p:cNvSpPr>
          <p:nvPr/>
        </p:nvSpPr>
        <p:spPr bwMode="auto">
          <a:xfrm>
            <a:off x="1066800" y="685800"/>
            <a:ext cx="7924800" cy="457200"/>
          </a:xfrm>
          <a:prstGeom prst="rect">
            <a:avLst/>
          </a:prstGeom>
        </p:spPr>
        <p:txBody>
          <a:bodyPr anchor="ctr"/>
          <a:lstStyle>
            <a:lvl1pPr algn="l" rtl="0" eaLnBrk="0" fontAlgn="base" hangingPunct="0">
              <a:spcBef>
                <a:spcPct val="0"/>
              </a:spcBef>
              <a:spcAft>
                <a:spcPct val="0"/>
              </a:spcAft>
              <a:defRPr sz="4300" kern="1200">
                <a:solidFill>
                  <a:srgbClr val="666666"/>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666666"/>
                </a:solidFill>
                <a:latin typeface="Gill Sans MT" pitchFamily="34" charset="0"/>
              </a:defRPr>
            </a:lvl2pPr>
            <a:lvl3pPr algn="l" rtl="0" eaLnBrk="0" fontAlgn="base" hangingPunct="0">
              <a:spcBef>
                <a:spcPct val="0"/>
              </a:spcBef>
              <a:spcAft>
                <a:spcPct val="0"/>
              </a:spcAft>
              <a:defRPr sz="4300">
                <a:solidFill>
                  <a:srgbClr val="666666"/>
                </a:solidFill>
                <a:latin typeface="Gill Sans MT" pitchFamily="34" charset="0"/>
              </a:defRPr>
            </a:lvl3pPr>
            <a:lvl4pPr algn="l" rtl="0" eaLnBrk="0" fontAlgn="base" hangingPunct="0">
              <a:spcBef>
                <a:spcPct val="0"/>
              </a:spcBef>
              <a:spcAft>
                <a:spcPct val="0"/>
              </a:spcAft>
              <a:defRPr sz="4300">
                <a:solidFill>
                  <a:srgbClr val="666666"/>
                </a:solidFill>
                <a:latin typeface="Gill Sans MT" pitchFamily="34" charset="0"/>
              </a:defRPr>
            </a:lvl4pPr>
            <a:lvl5pPr algn="l" rtl="0" eaLnBrk="0" fontAlgn="base" hangingPunct="0">
              <a:spcBef>
                <a:spcPct val="0"/>
              </a:spcBef>
              <a:spcAft>
                <a:spcPct val="0"/>
              </a:spcAft>
              <a:defRPr sz="4300">
                <a:solidFill>
                  <a:srgbClr val="666666"/>
                </a:solidFill>
                <a:latin typeface="Gill Sans MT" pitchFamily="34" charset="0"/>
              </a:defRPr>
            </a:lvl5pPr>
            <a:lvl6pPr marL="457200" algn="l" rtl="0" fontAlgn="base">
              <a:spcBef>
                <a:spcPct val="0"/>
              </a:spcBef>
              <a:spcAft>
                <a:spcPct val="0"/>
              </a:spcAft>
              <a:defRPr sz="4300">
                <a:solidFill>
                  <a:srgbClr val="666666"/>
                </a:solidFill>
                <a:latin typeface="Gill Sans MT" pitchFamily="34" charset="0"/>
              </a:defRPr>
            </a:lvl6pPr>
            <a:lvl7pPr marL="914400" algn="l" rtl="0" fontAlgn="base">
              <a:spcBef>
                <a:spcPct val="0"/>
              </a:spcBef>
              <a:spcAft>
                <a:spcPct val="0"/>
              </a:spcAft>
              <a:defRPr sz="4300">
                <a:solidFill>
                  <a:srgbClr val="666666"/>
                </a:solidFill>
                <a:latin typeface="Gill Sans MT" pitchFamily="34" charset="0"/>
              </a:defRPr>
            </a:lvl7pPr>
            <a:lvl8pPr marL="1371600" algn="l" rtl="0" fontAlgn="base">
              <a:spcBef>
                <a:spcPct val="0"/>
              </a:spcBef>
              <a:spcAft>
                <a:spcPct val="0"/>
              </a:spcAft>
              <a:defRPr sz="4300">
                <a:solidFill>
                  <a:srgbClr val="666666"/>
                </a:solidFill>
                <a:latin typeface="Gill Sans MT" pitchFamily="34" charset="0"/>
              </a:defRPr>
            </a:lvl8pPr>
            <a:lvl9pPr marL="1828800" algn="l" rtl="0" fontAlgn="base">
              <a:spcBef>
                <a:spcPct val="0"/>
              </a:spcBef>
              <a:spcAft>
                <a:spcPct val="0"/>
              </a:spcAft>
              <a:defRPr sz="4300">
                <a:solidFill>
                  <a:srgbClr val="666666"/>
                </a:solidFill>
                <a:latin typeface="Gill Sans MT" pitchFamily="34" charset="0"/>
              </a:defRPr>
            </a:lvl9pPr>
            <a:extLst/>
          </a:lstStyle>
          <a:p>
            <a:pPr eaLnBrk="1" hangingPunct="1">
              <a:defRPr/>
            </a:pPr>
            <a:r>
              <a:rPr lang="en-US" sz="2600" b="1" dirty="0" smtClean="0">
                <a:solidFill>
                  <a:schemeClr val="bg2"/>
                </a:solidFill>
              </a:rPr>
              <a:t>2017-2018 Data on Children Served &amp; Families </a:t>
            </a:r>
            <a:endParaRPr lang="en-US" sz="2600" b="1" i="1" dirty="0" smtClean="0">
              <a:solidFill>
                <a:schemeClr val="bg2"/>
              </a:solidFill>
              <a:effectLst/>
            </a:endParaRPr>
          </a:p>
        </p:txBody>
      </p:sp>
      <p:sp>
        <p:nvSpPr>
          <p:cNvPr id="24" name="Rectangle 23"/>
          <p:cNvSpPr/>
          <p:nvPr/>
        </p:nvSpPr>
        <p:spPr>
          <a:xfrm>
            <a:off x="1757363" y="6043613"/>
            <a:ext cx="7010400" cy="830262"/>
          </a:xfrm>
          <a:prstGeom prst="rect">
            <a:avLst/>
          </a:prstGeom>
        </p:spPr>
        <p:txBody>
          <a:bodyPr>
            <a:spAutoFit/>
          </a:bodyPr>
          <a:lstStyle/>
          <a:p>
            <a:pPr>
              <a:defRPr/>
            </a:pPr>
            <a:r>
              <a:rPr lang="en-US" sz="2400" dirty="0">
                <a:latin typeface="Gill Sans MT" pitchFamily="34" charset="0"/>
              </a:rPr>
              <a:t/>
            </a:r>
            <a:br>
              <a:rPr lang="en-US" sz="2400" dirty="0">
                <a:latin typeface="Gill Sans MT" pitchFamily="34" charset="0"/>
              </a:rPr>
            </a:br>
            <a:endParaRPr lang="en-US" sz="2400" dirty="0">
              <a:effectLst>
                <a:outerShdw blurRad="38100" dist="38100" dir="2700000" algn="tl">
                  <a:srgbClr val="000000">
                    <a:alpha val="43137"/>
                  </a:srgbClr>
                </a:outerShdw>
              </a:effectLst>
              <a:latin typeface="Gill Sans MT" pitchFamily="34" charset="0"/>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4800600"/>
            <a:ext cx="327871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a:xfrm>
            <a:off x="1401763" y="1066800"/>
            <a:ext cx="7239000" cy="533400"/>
          </a:xfrm>
        </p:spPr>
        <p:txBody>
          <a:bodyPr>
            <a:noAutofit/>
          </a:bodyPr>
          <a:lstStyle/>
          <a:p>
            <a:pPr eaLnBrk="1" fontAlgn="auto" hangingPunct="1">
              <a:spcAft>
                <a:spcPts val="0"/>
              </a:spcAft>
              <a:defRPr/>
            </a:pPr>
            <a:r>
              <a:rPr lang="en-US" sz="2400" b="1" dirty="0" smtClean="0">
                <a:solidFill>
                  <a:schemeClr val="bg2"/>
                </a:solidFill>
              </a:rPr>
              <a:t>Student Outcomes - Child Observation Record </a:t>
            </a:r>
            <a:br>
              <a:rPr lang="en-US" sz="2400" b="1" dirty="0" smtClean="0">
                <a:solidFill>
                  <a:schemeClr val="bg2"/>
                </a:solidFill>
              </a:rPr>
            </a:br>
            <a:r>
              <a:rPr lang="en-US" sz="2400" b="1" dirty="0">
                <a:solidFill>
                  <a:schemeClr val="bg2"/>
                </a:solidFill>
              </a:rPr>
              <a:t> </a:t>
            </a:r>
            <a:r>
              <a:rPr lang="en-US" sz="2400" b="1" dirty="0" smtClean="0">
                <a:solidFill>
                  <a:schemeClr val="bg2"/>
                </a:solidFill>
              </a:rPr>
              <a:t>   </a:t>
            </a:r>
            <a:r>
              <a:rPr lang="en-US" sz="2400" b="1" dirty="0" smtClean="0">
                <a:solidFill>
                  <a:schemeClr val="bg2"/>
                </a:solidFill>
              </a:rPr>
              <a:t>children </a:t>
            </a:r>
            <a:r>
              <a:rPr lang="en-US" sz="2400" b="1" dirty="0" smtClean="0">
                <a:solidFill>
                  <a:schemeClr val="bg2"/>
                </a:solidFill>
              </a:rPr>
              <a:t>continue to </a:t>
            </a:r>
            <a:r>
              <a:rPr lang="en-US" sz="2400" b="1" dirty="0" smtClean="0">
                <a:solidFill>
                  <a:schemeClr val="bg2"/>
                </a:solidFill>
              </a:rPr>
              <a:t>make </a:t>
            </a:r>
            <a:r>
              <a:rPr lang="en-US" sz="2400" b="1" dirty="0" smtClean="0">
                <a:solidFill>
                  <a:schemeClr val="bg2"/>
                </a:solidFill>
              </a:rPr>
              <a:t>significant gains</a:t>
            </a:r>
            <a:br>
              <a:rPr lang="en-US" sz="2400" b="1" dirty="0" smtClean="0">
                <a:solidFill>
                  <a:schemeClr val="bg2"/>
                </a:solidFill>
              </a:rPr>
            </a:br>
            <a:endParaRPr lang="en-US" sz="2400" b="1" dirty="0" smtClean="0">
              <a:solidFill>
                <a:schemeClr val="bg2"/>
              </a:solidFill>
            </a:endParaRPr>
          </a:p>
        </p:txBody>
      </p:sp>
      <p:sp>
        <p:nvSpPr>
          <p:cNvPr id="26627" name="Rectangle 3"/>
          <p:cNvSpPr>
            <a:spLocks noGrp="1" noChangeArrowheads="1"/>
          </p:cNvSpPr>
          <p:nvPr>
            <p:ph idx="1"/>
          </p:nvPr>
        </p:nvSpPr>
        <p:spPr>
          <a:xfrm>
            <a:off x="1219200" y="1752600"/>
            <a:ext cx="7246938" cy="1524000"/>
          </a:xfrm>
        </p:spPr>
        <p:txBody>
          <a:bodyPr/>
          <a:lstStyle/>
          <a:p>
            <a:pPr eaLnBrk="1" hangingPunct="1">
              <a:lnSpc>
                <a:spcPct val="80000"/>
              </a:lnSpc>
              <a:spcAft>
                <a:spcPts val="600"/>
              </a:spcAft>
              <a:defRPr/>
            </a:pPr>
            <a:r>
              <a:rPr lang="en-US" sz="1400" dirty="0"/>
              <a:t>CWC-PHS uses HighScope’s OnlineCOR, Child Observation Record  to manage assessment tasks, and entering anecdotes to produce reports, including Head Start Outcomes, state standards, and more. The Child Observation Record (COR), is internationally known as an authentic, research-validated, observation based assessment tool. </a:t>
            </a:r>
            <a:endParaRPr lang="en-US" sz="1400" dirty="0" smtClean="0"/>
          </a:p>
          <a:p>
            <a:pPr eaLnBrk="1" hangingPunct="1">
              <a:lnSpc>
                <a:spcPct val="80000"/>
              </a:lnSpc>
              <a:spcAft>
                <a:spcPts val="1000"/>
              </a:spcAft>
              <a:defRPr/>
            </a:pPr>
            <a:r>
              <a:rPr lang="en-US" sz="1400" dirty="0" smtClean="0"/>
              <a:t>In 2017-18,  the student outcomes or rates of gain for the eight domains measured during the year were significant; only one  indicator (science) regressed.  Overall two improved and two were unchanged from prior year.   Every year is different depending on the age of the children, when they enter, etc.   </a:t>
            </a:r>
            <a:r>
              <a:rPr lang="en-US" sz="1400" dirty="0" smtClean="0">
                <a:solidFill>
                  <a:schemeClr val="bg2"/>
                </a:solidFill>
              </a:rPr>
              <a:t>   </a:t>
            </a:r>
          </a:p>
          <a:p>
            <a:pPr marL="82550" indent="0" eaLnBrk="1" hangingPunct="1">
              <a:lnSpc>
                <a:spcPct val="80000"/>
              </a:lnSpc>
              <a:spcAft>
                <a:spcPts val="1000"/>
              </a:spcAft>
              <a:buFont typeface="Wingdings 2" pitchFamily="18" charset="2"/>
              <a:buNone/>
              <a:defRPr/>
            </a:pPr>
            <a:endParaRPr lang="en-US" sz="1600" dirty="0" smtClean="0"/>
          </a:p>
          <a:p>
            <a:pPr eaLnBrk="1" hangingPunct="1">
              <a:lnSpc>
                <a:spcPct val="80000"/>
              </a:lnSpc>
              <a:spcAft>
                <a:spcPts val="500"/>
              </a:spcAft>
              <a:buFont typeface="Wingdings 2" pitchFamily="18" charset="2"/>
              <a:buNone/>
              <a:defRPr/>
            </a:pPr>
            <a:endParaRPr lang="en-US" sz="1600" dirty="0" smtClean="0"/>
          </a:p>
          <a:p>
            <a:pPr eaLnBrk="1" hangingPunct="1">
              <a:lnSpc>
                <a:spcPct val="80000"/>
              </a:lnSpc>
              <a:spcAft>
                <a:spcPts val="500"/>
              </a:spcAft>
              <a:buFont typeface="Wingdings 2" pitchFamily="18" charset="2"/>
              <a:buNone/>
              <a:defRPr/>
            </a:pPr>
            <a:r>
              <a:rPr lang="en-US" sz="1600" dirty="0" smtClean="0"/>
              <a:t>				</a:t>
            </a:r>
          </a:p>
        </p:txBody>
      </p:sp>
      <p:pic>
        <p:nvPicPr>
          <p:cNvPr id="13316"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Families are the          of Head Start  </a:t>
            </a:r>
          </a:p>
        </p:txBody>
      </p:sp>
      <p:pic>
        <p:nvPicPr>
          <p:cNvPr id="13320" name="Picture 5" descr="SO0045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900">
            <a:off x="5467350" y="260350"/>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314525695"/>
              </p:ext>
            </p:extLst>
          </p:nvPr>
        </p:nvGraphicFramePr>
        <p:xfrm>
          <a:off x="1295400" y="3505200"/>
          <a:ext cx="5638800" cy="1874837"/>
        </p:xfrm>
        <a:graphic>
          <a:graphicData uri="http://schemas.openxmlformats.org/presentationml/2006/ole">
            <mc:AlternateContent xmlns:mc="http://schemas.openxmlformats.org/markup-compatibility/2006">
              <mc:Choice xmlns:v="urn:schemas-microsoft-com:vml" Requires="v">
                <p:oleObj spid="_x0000_s13428" name="Worksheet" r:id="rId6" imgW="5638658" imgH="1874473" progId="Excel.Sheet.12">
                  <p:embed/>
                </p:oleObj>
              </mc:Choice>
              <mc:Fallback>
                <p:oleObj name="Worksheet" r:id="rId6" imgW="5638658" imgH="1874473" progId="Excel.Sheet.12">
                  <p:embed/>
                  <p:pic>
                    <p:nvPicPr>
                      <p:cNvPr id="0" name=""/>
                      <p:cNvPicPr/>
                      <p:nvPr/>
                    </p:nvPicPr>
                    <p:blipFill>
                      <a:blip r:embed="rId7"/>
                      <a:stretch>
                        <a:fillRect/>
                      </a:stretch>
                    </p:blipFill>
                    <p:spPr>
                      <a:xfrm>
                        <a:off x="1295400" y="3505200"/>
                        <a:ext cx="5638800" cy="1874837"/>
                      </a:xfrm>
                      <a:prstGeom prst="rect">
                        <a:avLst/>
                      </a:prstGeom>
                      <a:gradFill>
                        <a:gsLst>
                          <a:gs pos="0">
                            <a:schemeClr val="bg2">
                              <a:lumMod val="20000"/>
                              <a:lumOff val="80000"/>
                            </a:schemeClr>
                          </a:gs>
                          <a:gs pos="50000">
                            <a:schemeClr val="accent1">
                              <a:tint val="44500"/>
                              <a:satMod val="160000"/>
                            </a:schemeClr>
                          </a:gs>
                          <a:gs pos="100000">
                            <a:schemeClr val="accent1">
                              <a:tint val="23500"/>
                              <a:satMod val="160000"/>
                            </a:schemeClr>
                          </a:gs>
                        </a:gsLst>
                        <a:lin ang="5400000" scaled="0"/>
                      </a:gradFill>
                    </p:spPr>
                  </p:pic>
                </p:oleObj>
              </mc:Fallback>
            </mc:AlternateContent>
          </a:graphicData>
        </a:graphic>
      </p:graphicFrame>
      <p:pic>
        <p:nvPicPr>
          <p:cNvPr id="13381" name="Picture 69"/>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36000"/>
                    </a14:imgEffect>
                  </a14:imgLayer>
                </a14:imgProps>
              </a:ext>
              <a:ext uri="{28A0092B-C50C-407E-A947-70E740481C1C}">
                <a14:useLocalDpi xmlns:a14="http://schemas.microsoft.com/office/drawing/2010/main" val="0"/>
              </a:ext>
            </a:extLst>
          </a:blip>
          <a:srcRect l="8889" t="38429"/>
          <a:stretch/>
        </p:blipFill>
        <p:spPr bwMode="auto">
          <a:xfrm>
            <a:off x="7010400" y="3505200"/>
            <a:ext cx="1815101"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3c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7"/>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dirty="0">
                <a:solidFill>
                  <a:schemeClr val="accent2"/>
                </a:solidFill>
                <a:latin typeface="Arial" charset="0"/>
              </a:rPr>
              <a:t>Great minds begin at Head Start  </a:t>
            </a:r>
          </a:p>
        </p:txBody>
      </p:sp>
      <p:sp>
        <p:nvSpPr>
          <p:cNvPr id="11" name="AutoShape 2"/>
          <p:cNvSpPr>
            <a:spLocks noGrp="1" noChangeArrowheads="1"/>
          </p:cNvSpPr>
          <p:nvPr>
            <p:ph type="title"/>
          </p:nvPr>
        </p:nvSpPr>
        <p:spPr>
          <a:xfrm>
            <a:off x="1435100" y="598488"/>
            <a:ext cx="7499350" cy="819150"/>
          </a:xfrm>
        </p:spPr>
        <p:txBody>
          <a:bodyPr/>
          <a:lstStyle/>
          <a:p>
            <a:pPr eaLnBrk="1" fontAlgn="auto" hangingPunct="1">
              <a:spcAft>
                <a:spcPts val="0"/>
              </a:spcAft>
              <a:defRPr/>
            </a:pPr>
            <a:r>
              <a:rPr lang="en-US" sz="2800" b="1" dirty="0" smtClean="0">
                <a:solidFill>
                  <a:schemeClr val="bg2"/>
                </a:solidFill>
              </a:rPr>
              <a:t>Challenges for 2018-2019 and Beyond</a:t>
            </a:r>
          </a:p>
        </p:txBody>
      </p:sp>
      <p:sp>
        <p:nvSpPr>
          <p:cNvPr id="12" name="Rectangle 3"/>
          <p:cNvSpPr>
            <a:spLocks noGrp="1" noChangeArrowheads="1"/>
          </p:cNvSpPr>
          <p:nvPr>
            <p:ph idx="1"/>
          </p:nvPr>
        </p:nvSpPr>
        <p:spPr>
          <a:xfrm>
            <a:off x="1371600" y="1312863"/>
            <a:ext cx="7099300" cy="5011737"/>
          </a:xfrm>
        </p:spPr>
        <p:txBody>
          <a:bodyPr>
            <a:normAutofit fontScale="47500" lnSpcReduction="20000"/>
          </a:bodyPr>
          <a:lstStyle/>
          <a:p>
            <a:pPr marL="365760" indent="-283464" eaLnBrk="1" fontAlgn="auto" hangingPunct="1">
              <a:spcAft>
                <a:spcPts val="0"/>
              </a:spcAft>
              <a:buFont typeface="Wingdings 2" pitchFamily="18" charset="2"/>
              <a:buNone/>
              <a:defRPr/>
            </a:pPr>
            <a:endParaRPr lang="en-US" sz="900" dirty="0" smtClean="0"/>
          </a:p>
          <a:p>
            <a:pPr marL="82296" indent="0" eaLnBrk="1" fontAlgn="auto" hangingPunct="1">
              <a:spcAft>
                <a:spcPts val="300"/>
              </a:spcAft>
              <a:buNone/>
              <a:defRPr/>
            </a:pPr>
            <a:r>
              <a:rPr lang="en-US" sz="2900" b="1" dirty="0" smtClean="0">
                <a:solidFill>
                  <a:schemeClr val="bg2"/>
                </a:solidFill>
              </a:rPr>
              <a:t>New Challenges for 2018-2019 include:</a:t>
            </a:r>
          </a:p>
          <a:p>
            <a:pPr marL="365760" indent="-283464" eaLnBrk="1" fontAlgn="auto" hangingPunct="1">
              <a:spcBef>
                <a:spcPts val="300"/>
              </a:spcBef>
              <a:spcAft>
                <a:spcPts val="200"/>
              </a:spcAft>
              <a:buFont typeface="Wingdings 2"/>
              <a:buChar char=""/>
              <a:defRPr/>
            </a:pPr>
            <a:r>
              <a:rPr lang="en-US" sz="2900" b="1" dirty="0" smtClean="0"/>
              <a:t>Sleep Study Implementation &amp; Health Care Institutes</a:t>
            </a:r>
            <a:endParaRPr lang="en-US" sz="2900" dirty="0" smtClean="0"/>
          </a:p>
          <a:p>
            <a:pPr marL="365760" indent="-283464" eaLnBrk="1" fontAlgn="auto" hangingPunct="1">
              <a:spcBef>
                <a:spcPts val="300"/>
              </a:spcBef>
              <a:spcAft>
                <a:spcPts val="200"/>
              </a:spcAft>
              <a:buFont typeface="Wingdings 2"/>
              <a:buChar char=""/>
              <a:defRPr/>
            </a:pPr>
            <a:r>
              <a:rPr lang="en-US" sz="2900" b="1" dirty="0" smtClean="0"/>
              <a:t>NYS QualityStars </a:t>
            </a:r>
            <a:r>
              <a:rPr lang="en-US" sz="2900" dirty="0" smtClean="0"/>
              <a:t>– maximize the benefits of participation in this accreditation like program to satisfy new Head Start and NYS rules</a:t>
            </a:r>
            <a:endParaRPr lang="en-US" sz="2900" dirty="0"/>
          </a:p>
          <a:p>
            <a:pPr marL="365760" indent="-283464" eaLnBrk="1" fontAlgn="auto" hangingPunct="1">
              <a:spcBef>
                <a:spcPts val="300"/>
              </a:spcBef>
              <a:spcAft>
                <a:spcPts val="200"/>
              </a:spcAft>
              <a:buFont typeface="Wingdings 2"/>
              <a:buChar char=""/>
              <a:defRPr/>
            </a:pPr>
            <a:r>
              <a:rPr lang="en-US" sz="2900" b="1" dirty="0" smtClean="0"/>
              <a:t>NYS OCFS Child : Staff </a:t>
            </a:r>
            <a:r>
              <a:rPr lang="en-US" sz="2900" b="1" dirty="0"/>
              <a:t>R</a:t>
            </a:r>
            <a:r>
              <a:rPr lang="en-US" sz="2900" b="1" dirty="0" smtClean="0"/>
              <a:t>atios on busses </a:t>
            </a:r>
            <a:r>
              <a:rPr lang="en-US" sz="2900" dirty="0" smtClean="0"/>
              <a:t>– additional personnel needed; limits capacity</a:t>
            </a:r>
          </a:p>
          <a:p>
            <a:pPr marL="82296" indent="0" eaLnBrk="1" fontAlgn="auto" hangingPunct="1">
              <a:spcAft>
                <a:spcPts val="300"/>
              </a:spcAft>
              <a:buNone/>
              <a:defRPr/>
            </a:pPr>
            <a:r>
              <a:rPr lang="en-US" sz="2900" b="1" dirty="0" smtClean="0">
                <a:solidFill>
                  <a:schemeClr val="bg2"/>
                </a:solidFill>
              </a:rPr>
              <a:t>Into the Future, the  Challenges include:  </a:t>
            </a:r>
          </a:p>
          <a:p>
            <a:pPr marL="365760" indent="-283464" eaLnBrk="1" fontAlgn="auto" hangingPunct="1">
              <a:spcBef>
                <a:spcPts val="300"/>
              </a:spcBef>
              <a:spcAft>
                <a:spcPts val="200"/>
              </a:spcAft>
              <a:buFont typeface="Wingdings 2"/>
              <a:buChar char=""/>
              <a:defRPr/>
            </a:pPr>
            <a:r>
              <a:rPr lang="en-US" sz="2900" b="1" dirty="0" smtClean="0"/>
              <a:t>Changing Landscape – </a:t>
            </a:r>
            <a:r>
              <a:rPr lang="en-US" sz="2900" dirty="0" smtClean="0"/>
              <a:t>NYS continues to increase its UPK efforts; now allowing three year olds and building of classrooms for pre-k on the cheap (no local share)</a:t>
            </a:r>
          </a:p>
          <a:p>
            <a:pPr marL="365760" indent="-283464" eaLnBrk="1" fontAlgn="auto" hangingPunct="1">
              <a:spcBef>
                <a:spcPts val="300"/>
              </a:spcBef>
              <a:spcAft>
                <a:spcPts val="200"/>
              </a:spcAft>
              <a:buFont typeface="Wingdings 2"/>
              <a:buChar char=""/>
              <a:defRPr/>
            </a:pPr>
            <a:r>
              <a:rPr lang="en-US" sz="2900" b="1" dirty="0" smtClean="0"/>
              <a:t>Wages </a:t>
            </a:r>
            <a:r>
              <a:rPr lang="en-US" sz="2900" b="1" dirty="0"/>
              <a:t>– </a:t>
            </a:r>
            <a:r>
              <a:rPr lang="en-US" sz="2900" dirty="0"/>
              <a:t>The </a:t>
            </a:r>
            <a:r>
              <a:rPr lang="en-US" sz="2900" dirty="0" smtClean="0"/>
              <a:t>annual increases </a:t>
            </a:r>
            <a:r>
              <a:rPr lang="en-US" sz="2900" dirty="0"/>
              <a:t>in NYS minimum wage </a:t>
            </a:r>
            <a:r>
              <a:rPr lang="en-US" sz="2900" dirty="0" smtClean="0"/>
              <a:t>continues to strain the budget  and ‘compress’ </a:t>
            </a:r>
            <a:r>
              <a:rPr lang="en-US" sz="2900" dirty="0"/>
              <a:t>the pay </a:t>
            </a:r>
            <a:r>
              <a:rPr lang="en-US" sz="2900" dirty="0" smtClean="0"/>
              <a:t>scale; and the NYS unfunded mandate to pay registered voters to vote</a:t>
            </a:r>
          </a:p>
          <a:p>
            <a:pPr marL="365760" indent="-283464" eaLnBrk="1" fontAlgn="auto" hangingPunct="1">
              <a:spcBef>
                <a:spcPts val="300"/>
              </a:spcBef>
              <a:spcAft>
                <a:spcPts val="200"/>
              </a:spcAft>
              <a:buFont typeface="Wingdings 2"/>
              <a:buChar char=""/>
              <a:defRPr/>
            </a:pPr>
            <a:r>
              <a:rPr lang="en-US" altLang="en-US" sz="2900" b="1" dirty="0" smtClean="0"/>
              <a:t>Diversify </a:t>
            </a:r>
            <a:r>
              <a:rPr lang="en-US" altLang="en-US" sz="2900" b="1" dirty="0"/>
              <a:t>Revenue</a:t>
            </a:r>
            <a:r>
              <a:rPr lang="en-US" altLang="en-US" sz="2900" dirty="0"/>
              <a:t> – operating support programs and activities with non- federal Head Start funding such as </a:t>
            </a:r>
            <a:r>
              <a:rPr lang="en-US" altLang="en-US" sz="2900" dirty="0" smtClean="0"/>
              <a:t>expansion of the PEDALS project into a HUB for other agencies’ classrooms; Health Care institute focused on trauma and </a:t>
            </a:r>
            <a:r>
              <a:rPr lang="en-US" altLang="en-US" sz="2900" dirty="0"/>
              <a:t>Success By Six initiatives. </a:t>
            </a:r>
            <a:r>
              <a:rPr lang="en-US" sz="2900" b="1" dirty="0" smtClean="0"/>
              <a:t>NAEYC  </a:t>
            </a:r>
            <a:r>
              <a:rPr lang="en-US" sz="2900" b="1" dirty="0"/>
              <a:t>Accreditation </a:t>
            </a:r>
            <a:r>
              <a:rPr lang="en-US" sz="2900" dirty="0"/>
              <a:t>– CWC-PHS continues to maintain  accreditation at all </a:t>
            </a:r>
            <a:r>
              <a:rPr lang="en-US" sz="2900" dirty="0" smtClean="0"/>
              <a:t>locations</a:t>
            </a:r>
            <a:r>
              <a:rPr lang="en-US" altLang="en-US" sz="2900" b="1" dirty="0" smtClean="0"/>
              <a:t> </a:t>
            </a:r>
          </a:p>
          <a:p>
            <a:pPr marL="365760" indent="-283464" eaLnBrk="1" fontAlgn="auto" hangingPunct="1">
              <a:spcBef>
                <a:spcPts val="300"/>
              </a:spcBef>
              <a:spcAft>
                <a:spcPts val="200"/>
              </a:spcAft>
              <a:buFont typeface="Wingdings 2"/>
              <a:buChar char=""/>
              <a:defRPr/>
            </a:pPr>
            <a:r>
              <a:rPr lang="en-US" altLang="en-US" sz="2900" b="1" dirty="0" smtClean="0"/>
              <a:t>Continued micro-management </a:t>
            </a:r>
            <a:r>
              <a:rPr lang="en-US" altLang="en-US" sz="2900" b="1" dirty="0"/>
              <a:t>of local grantees by HHS </a:t>
            </a:r>
            <a:r>
              <a:rPr lang="en-US" altLang="en-US" sz="2900" dirty="0"/>
              <a:t>Central (DC) and Regional Office and Training Providers </a:t>
            </a:r>
            <a:r>
              <a:rPr lang="en-US" altLang="en-US" sz="2900" dirty="0" smtClean="0"/>
              <a:t> </a:t>
            </a:r>
          </a:p>
          <a:p>
            <a:pPr marL="365760" indent="-283464" eaLnBrk="1" fontAlgn="auto" hangingPunct="1">
              <a:spcBef>
                <a:spcPts val="300"/>
              </a:spcBef>
              <a:spcAft>
                <a:spcPts val="200"/>
              </a:spcAft>
              <a:buFont typeface="Wingdings 2"/>
              <a:buChar char=""/>
              <a:defRPr/>
            </a:pPr>
            <a:r>
              <a:rPr lang="en-US" sz="2900" b="1" dirty="0" smtClean="0"/>
              <a:t>Affording Health Insurance </a:t>
            </a:r>
            <a:r>
              <a:rPr lang="en-US" sz="2900" dirty="0" smtClean="0"/>
              <a:t>– the cost of providing health insurance continues to outpace budget growth and affordability </a:t>
            </a:r>
            <a:r>
              <a:rPr lang="en-US" sz="2900" dirty="0"/>
              <a:t>  </a:t>
            </a:r>
            <a:endParaRPr lang="en-US" sz="2900" dirty="0" smtClean="0"/>
          </a:p>
          <a:p>
            <a:pPr marL="365760" indent="-283464" eaLnBrk="1" fontAlgn="auto" hangingPunct="1">
              <a:spcBef>
                <a:spcPts val="300"/>
              </a:spcBef>
              <a:spcAft>
                <a:spcPts val="200"/>
              </a:spcAft>
              <a:buFont typeface="Wingdings 2"/>
              <a:buChar char=""/>
              <a:defRPr/>
            </a:pPr>
            <a:r>
              <a:rPr lang="en-US" sz="2900" b="1" dirty="0" smtClean="0"/>
              <a:t>Study Program </a:t>
            </a:r>
            <a:r>
              <a:rPr lang="en-US" sz="2900" b="1" dirty="0"/>
              <a:t>Realignment </a:t>
            </a:r>
            <a:r>
              <a:rPr lang="en-US" sz="2900" dirty="0"/>
              <a:t>– slot conversion, slot allocation among </a:t>
            </a:r>
            <a:r>
              <a:rPr lang="en-US" sz="2900" dirty="0" smtClean="0"/>
              <a:t>classrooms, possible elimination of duration requirement and w</a:t>
            </a:r>
            <a:r>
              <a:rPr lang="en-US" altLang="en-US" sz="2900" dirty="0" smtClean="0"/>
              <a:t>hat </a:t>
            </a:r>
            <a:r>
              <a:rPr lang="en-US" altLang="en-US" sz="2900" dirty="0"/>
              <a:t>if ‘free classroom space’ </a:t>
            </a:r>
            <a:r>
              <a:rPr lang="en-US" altLang="en-US" sz="2900" dirty="0" smtClean="0"/>
              <a:t>at elementary schools goes away?</a:t>
            </a:r>
            <a:endParaRPr lang="en-US" sz="2900" b="1" dirty="0"/>
          </a:p>
          <a:p>
            <a:pPr marL="365760" indent="-283464" eaLnBrk="1" fontAlgn="auto" hangingPunct="1">
              <a:spcBef>
                <a:spcPts val="300"/>
              </a:spcBef>
              <a:spcAft>
                <a:spcPts val="200"/>
              </a:spcAft>
              <a:buFont typeface="Wingdings 2"/>
              <a:buChar char=""/>
              <a:defRPr/>
            </a:pPr>
            <a:endParaRPr lang="en-US" sz="2900" dirty="0"/>
          </a:p>
          <a:p>
            <a:pPr marL="365760" indent="-283464" eaLnBrk="1" fontAlgn="auto" hangingPunct="1">
              <a:spcBef>
                <a:spcPts val="300"/>
              </a:spcBef>
              <a:spcAft>
                <a:spcPts val="200"/>
              </a:spcAft>
              <a:buFont typeface="Wingdings 2"/>
              <a:buChar char=""/>
              <a:defRPr/>
            </a:pPr>
            <a:endParaRPr lang="en-US" sz="29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3581400" y="228600"/>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 typeface="Wingdings" pitchFamily="2" charset="2"/>
              <a:buNone/>
            </a:pPr>
            <a:r>
              <a:rPr lang="en-US" altLang="en-US" sz="1800" b="1" i="1" dirty="0">
                <a:latin typeface="Arial" charset="0"/>
              </a:rPr>
              <a:t>Families are the          of Head Start  </a:t>
            </a:r>
          </a:p>
        </p:txBody>
      </p:sp>
      <p:pic>
        <p:nvPicPr>
          <p:cNvPr id="15365" name="Picture 5" descr="SO00452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20900">
            <a:off x="5519738" y="260350"/>
            <a:ext cx="4572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1371600" y="595313"/>
            <a:ext cx="7499350" cy="1143000"/>
          </a:xfrm>
        </p:spPr>
        <p:txBody>
          <a:bodyPr>
            <a:noAutofit/>
          </a:bodyPr>
          <a:lstStyle/>
          <a:p>
            <a:pPr eaLnBrk="1" fontAlgn="auto" hangingPunct="1">
              <a:spcAft>
                <a:spcPts val="0"/>
              </a:spcAft>
              <a:defRPr/>
            </a:pPr>
            <a:r>
              <a:rPr lang="en-US" sz="2800" b="1" dirty="0" smtClean="0">
                <a:solidFill>
                  <a:schemeClr val="bg2"/>
                </a:solidFill>
              </a:rPr>
              <a:t>An Explanation of 2018 Budgetary Expenditures &amp; Proposed Budget for 2019</a:t>
            </a:r>
          </a:p>
        </p:txBody>
      </p:sp>
      <p:sp>
        <p:nvSpPr>
          <p:cNvPr id="15367" name="Rectangle 3"/>
          <p:cNvSpPr>
            <a:spLocks noGrp="1" noChangeArrowheads="1"/>
          </p:cNvSpPr>
          <p:nvPr>
            <p:ph idx="1"/>
          </p:nvPr>
        </p:nvSpPr>
        <p:spPr>
          <a:xfrm>
            <a:off x="1219200" y="1752600"/>
            <a:ext cx="7315200" cy="4572000"/>
          </a:xfrm>
        </p:spPr>
        <p:txBody>
          <a:bodyPr/>
          <a:lstStyle/>
          <a:p>
            <a:pPr eaLnBrk="1" hangingPunct="1">
              <a:defRPr/>
            </a:pPr>
            <a:r>
              <a:rPr lang="en-US" altLang="en-US" sz="1400" dirty="0" smtClean="0"/>
              <a:t>A detailed explanation of budgetary expenditures is included in our HHS grant application(s) which are subsequently approved by HHS.  The table below is a summary.  All costs are reasonable,  necessary and allocable.  </a:t>
            </a:r>
          </a:p>
          <a:p>
            <a:pPr eaLnBrk="1" hangingPunct="1">
              <a:defRPr/>
            </a:pPr>
            <a:r>
              <a:rPr lang="en-US" altLang="en-US" sz="1400" dirty="0" smtClean="0"/>
              <a:t>The Board of Directors and Policy Council reviewed and approved 2018 Head Start &amp; Early Head Start grant applications.  Relevant correspondence and program information is provided to the governing bodies. </a:t>
            </a:r>
          </a:p>
          <a:p>
            <a:pPr eaLnBrk="1" hangingPunct="1">
              <a:defRPr/>
            </a:pPr>
            <a:r>
              <a:rPr lang="en-US" altLang="en-US" sz="1400" dirty="0" smtClean="0">
                <a:solidFill>
                  <a:srgbClr val="000000"/>
                </a:solidFill>
              </a:rPr>
              <a:t>Key factors driving up costs for 2018 were health insurance and the minimum wage increase.</a:t>
            </a:r>
          </a:p>
          <a:p>
            <a:pPr eaLnBrk="1" hangingPunct="1">
              <a:defRPr/>
            </a:pPr>
            <a:r>
              <a:rPr lang="en-US" altLang="en-US" sz="1400" dirty="0" smtClean="0">
                <a:solidFill>
                  <a:srgbClr val="000000"/>
                </a:solidFill>
              </a:rPr>
              <a:t>Proposed Head Start slot reduction to save and redirect resources.</a:t>
            </a:r>
          </a:p>
          <a:p>
            <a:pPr eaLnBrk="1" hangingPunct="1">
              <a:defRPr/>
            </a:pPr>
            <a:r>
              <a:rPr lang="en-US" altLang="en-US" sz="1400" dirty="0" smtClean="0">
                <a:solidFill>
                  <a:srgbClr val="000000"/>
                </a:solidFill>
              </a:rPr>
              <a:t>The 2019 budget is similar to 2018.</a:t>
            </a:r>
          </a:p>
          <a:p>
            <a:pPr marL="82550" indent="0" eaLnBrk="1" hangingPunct="1">
              <a:buFont typeface="Wingdings 2" pitchFamily="18" charset="2"/>
              <a:buNone/>
              <a:defRPr/>
            </a:pPr>
            <a:endParaRPr lang="en-US" altLang="en-US" sz="1400" dirty="0" smtClean="0"/>
          </a:p>
          <a:p>
            <a:pPr eaLnBrk="1" hangingPunct="1">
              <a:defRPr/>
            </a:pPr>
            <a:endParaRPr lang="en-US" altLang="en-US" sz="1400" dirty="0" smtClean="0">
              <a:solidFill>
                <a:srgbClr val="846B8F"/>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544169616"/>
              </p:ext>
            </p:extLst>
          </p:nvPr>
        </p:nvGraphicFramePr>
        <p:xfrm>
          <a:off x="1828800" y="4191000"/>
          <a:ext cx="6561138" cy="2111375"/>
        </p:xfrm>
        <a:graphic>
          <a:graphicData uri="http://schemas.openxmlformats.org/presentationml/2006/ole">
            <mc:AlternateContent xmlns:mc="http://schemas.openxmlformats.org/markup-compatibility/2006">
              <mc:Choice xmlns:v="urn:schemas-microsoft-com:vml" Requires="v">
                <p:oleObj spid="_x0000_s21531" name="Worksheet" r:id="rId6" imgW="6560714" imgH="2110701" progId="Excel.Sheet.12">
                  <p:embed/>
                </p:oleObj>
              </mc:Choice>
              <mc:Fallback>
                <p:oleObj name="Worksheet" r:id="rId6" imgW="6560714" imgH="2110701" progId="Excel.Sheet.12">
                  <p:embed/>
                  <p:pic>
                    <p:nvPicPr>
                      <p:cNvPr id="0" name=""/>
                      <p:cNvPicPr/>
                      <p:nvPr/>
                    </p:nvPicPr>
                    <p:blipFill>
                      <a:blip r:embed="rId7"/>
                      <a:stretch>
                        <a:fillRect/>
                      </a:stretch>
                    </p:blipFill>
                    <p:spPr>
                      <a:xfrm>
                        <a:off x="1828800" y="4191000"/>
                        <a:ext cx="6561138" cy="211137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3cblo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524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72200"/>
            <a:ext cx="76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8"/>
          <p:cNvSpPr>
            <a:spLocks noChangeArrowheads="1"/>
          </p:cNvSpPr>
          <p:nvPr/>
        </p:nvSpPr>
        <p:spPr bwMode="auto">
          <a:xfrm>
            <a:off x="3505200" y="228600"/>
            <a:ext cx="38909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9C007F"/>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68007F"/>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68007F"/>
              </a:buClr>
              <a:buFont typeface="Wingdings 2" pitchFamily="18" charset="2"/>
              <a:buChar char=""/>
              <a:defRPr sz="2000">
                <a:solidFill>
                  <a:schemeClr val="tx1"/>
                </a:solidFill>
                <a:latin typeface="Gill Sans MT" pitchFamily="34" charset="0"/>
              </a:defRPr>
            </a:lvl9pPr>
          </a:lstStyle>
          <a:p>
            <a:pPr eaLnBrk="1" hangingPunct="1">
              <a:spcBef>
                <a:spcPct val="20000"/>
              </a:spcBef>
              <a:buClr>
                <a:schemeClr val="folHlink"/>
              </a:buClr>
              <a:buSzPct val="90000"/>
              <a:buFontTx/>
              <a:buNone/>
            </a:pPr>
            <a:r>
              <a:rPr lang="en-US" altLang="en-US" sz="1800" b="1" i="1" dirty="0">
                <a:solidFill>
                  <a:schemeClr val="accent2"/>
                </a:solidFill>
                <a:latin typeface="Arial" charset="0"/>
              </a:rPr>
              <a:t> Great minds begin at Head Start </a:t>
            </a:r>
          </a:p>
        </p:txBody>
      </p:sp>
      <p:sp>
        <p:nvSpPr>
          <p:cNvPr id="11" name="Rectangle 2"/>
          <p:cNvSpPr>
            <a:spLocks noGrp="1" noChangeArrowheads="1"/>
          </p:cNvSpPr>
          <p:nvPr>
            <p:ph type="title"/>
          </p:nvPr>
        </p:nvSpPr>
        <p:spPr>
          <a:xfrm>
            <a:off x="1435100" y="609600"/>
            <a:ext cx="7499350" cy="914400"/>
          </a:xfrm>
        </p:spPr>
        <p:txBody>
          <a:bodyPr>
            <a:noAutofit/>
          </a:bodyPr>
          <a:lstStyle/>
          <a:p>
            <a:pPr eaLnBrk="1" fontAlgn="auto" hangingPunct="1">
              <a:spcAft>
                <a:spcPts val="0"/>
              </a:spcAft>
              <a:defRPr/>
            </a:pPr>
            <a:r>
              <a:rPr lang="en-US" sz="2800" b="1" dirty="0" smtClean="0">
                <a:solidFill>
                  <a:schemeClr val="bg2"/>
                </a:solidFill>
              </a:rPr>
              <a:t>Meeting the Matching Requirement                                                                                             	it is getting harder </a:t>
            </a:r>
            <a:r>
              <a:rPr lang="en-US" sz="2800" b="1" i="1" dirty="0" smtClean="0">
                <a:solidFill>
                  <a:schemeClr val="bg2"/>
                </a:solidFill>
              </a:rPr>
              <a:t> </a:t>
            </a:r>
          </a:p>
        </p:txBody>
      </p:sp>
      <p:sp>
        <p:nvSpPr>
          <p:cNvPr id="16436" name="TextBox 4"/>
          <p:cNvSpPr txBox="1">
            <a:spLocks noChangeArrowheads="1"/>
          </p:cNvSpPr>
          <p:nvPr/>
        </p:nvSpPr>
        <p:spPr bwMode="auto">
          <a:xfrm>
            <a:off x="1446213" y="1676400"/>
            <a:ext cx="678656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spcAft>
                <a:spcPts val="600"/>
              </a:spcAft>
              <a:buFont typeface="Arial" panose="020B0604020202020204" pitchFamily="34" charset="0"/>
              <a:buChar char="•"/>
              <a:defRPr/>
            </a:pPr>
            <a:r>
              <a:rPr lang="en-US" altLang="en-US" sz="1600" b="1" dirty="0" smtClean="0">
                <a:solidFill>
                  <a:schemeClr val="bg2"/>
                </a:solidFill>
                <a:latin typeface="+mn-lt"/>
              </a:rPr>
              <a:t>CACFP – Child and Adult Care Food Program </a:t>
            </a:r>
            <a:r>
              <a:rPr lang="en-US" altLang="en-US" sz="1600" dirty="0" smtClean="0">
                <a:latin typeface="+mn-lt"/>
              </a:rPr>
              <a:t>– is from the NYS Department of Health, reimbursement for meals and snacks served.  Applications are filed annually.  CACFP is not a part of non federal share.</a:t>
            </a:r>
          </a:p>
          <a:p>
            <a:pPr marL="365125" lvl="0" indent="-282575" eaLnBrk="1" hangingPunct="1">
              <a:spcBef>
                <a:spcPts val="600"/>
              </a:spcBef>
              <a:buClr>
                <a:srgbClr val="7E97AD"/>
              </a:buClr>
              <a:buSzPct val="80000"/>
              <a:buFont typeface="Wingdings 2" pitchFamily="18" charset="2"/>
              <a:buChar char=""/>
              <a:defRPr/>
            </a:pPr>
            <a:r>
              <a:rPr lang="en-US" altLang="en-US" sz="1600" b="1" dirty="0" smtClean="0">
                <a:solidFill>
                  <a:schemeClr val="bg2"/>
                </a:solidFill>
                <a:latin typeface="+mn-lt"/>
              </a:rPr>
              <a:t>Met Non-Federal Share requirements &amp; Under Administrative Limit - </a:t>
            </a:r>
            <a:r>
              <a:rPr lang="en-US" altLang="en-US" sz="1400" dirty="0">
                <a:solidFill>
                  <a:srgbClr val="000000"/>
                </a:solidFill>
                <a:latin typeface="Gill Sans MT"/>
                <a:cs typeface="+mn-cs"/>
              </a:rPr>
              <a:t>The agency recorded more than $984,429 – satisfying the required non-federal share / in-kind for 2018. </a:t>
            </a:r>
          </a:p>
          <a:p>
            <a:pPr marL="285750" indent="-285750" eaLnBrk="1" hangingPunct="1">
              <a:buFont typeface="Arial" panose="020B0604020202020204" pitchFamily="34" charset="0"/>
              <a:buChar char="•"/>
              <a:defRPr/>
            </a:pPr>
            <a:endParaRPr lang="en-US" altLang="en-US" sz="1600" dirty="0" smtClean="0">
              <a:solidFill>
                <a:schemeClr val="bg2"/>
              </a:solidFill>
              <a:latin typeface="+mn-lt"/>
            </a:endParaRPr>
          </a:p>
        </p:txBody>
      </p:sp>
      <p:pic>
        <p:nvPicPr>
          <p:cNvPr id="16446" name="Picture 62"/>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56000"/>
                    </a14:imgEffect>
                  </a14:imgLayer>
                </a14:imgProps>
              </a:ext>
              <a:ext uri="{28A0092B-C50C-407E-A947-70E740481C1C}">
                <a14:useLocalDpi xmlns:a14="http://schemas.microsoft.com/office/drawing/2010/main" val="0"/>
              </a:ext>
            </a:extLst>
          </a:blip>
          <a:stretch>
            <a:fillRect/>
          </a:stretch>
        </p:blipFill>
        <p:spPr bwMode="auto">
          <a:xfrm>
            <a:off x="1295400" y="4434840"/>
            <a:ext cx="1303020" cy="1737360"/>
          </a:xfrm>
          <a:prstGeom prst="rect">
            <a:avLst/>
          </a:prstGeom>
          <a:noFill/>
          <a:ln>
            <a:noFill/>
          </a:ln>
          <a:effectLst>
            <a:glow rad="127000">
              <a:schemeClr val="bg2"/>
            </a:glo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2183197171"/>
              </p:ext>
            </p:extLst>
          </p:nvPr>
        </p:nvGraphicFramePr>
        <p:xfrm>
          <a:off x="2895600" y="4732020"/>
          <a:ext cx="4914900" cy="1440180"/>
        </p:xfrm>
        <a:graphic>
          <a:graphicData uri="http://schemas.openxmlformats.org/drawingml/2006/table">
            <a:tbl>
              <a:tblPr>
                <a:tableStyleId>{5C22544A-7EE6-4342-B048-85BDC9FD1C3A}</a:tableStyleId>
              </a:tblPr>
              <a:tblGrid>
                <a:gridCol w="1397000"/>
                <a:gridCol w="723900"/>
                <a:gridCol w="723900"/>
                <a:gridCol w="711200"/>
                <a:gridCol w="711200"/>
                <a:gridCol w="647700"/>
              </a:tblGrid>
              <a:tr h="167640">
                <a:tc>
                  <a:txBody>
                    <a:bodyPr/>
                    <a:lstStyle/>
                    <a:p>
                      <a:pPr algn="l" rtl="0" fontAlgn="b"/>
                      <a:r>
                        <a:rPr lang="en-US" sz="900" u="sng" strike="noStrike" dirty="0">
                          <a:effectLst/>
                        </a:rPr>
                        <a:t>Total Agency Revenue</a:t>
                      </a:r>
                      <a:endParaRPr lang="en-US" sz="900" b="0" i="0" u="sng" strike="noStrike" dirty="0">
                        <a:solidFill>
                          <a:srgbClr val="000000"/>
                        </a:solidFill>
                        <a:effectLst/>
                        <a:latin typeface="Gill Sans MT"/>
                      </a:endParaRPr>
                    </a:p>
                  </a:txBody>
                  <a:tcPr marL="0" marR="0" marT="0" marB="0" anchor="b"/>
                </a:tc>
                <a:tc>
                  <a:txBody>
                    <a:bodyPr/>
                    <a:lstStyle/>
                    <a:p>
                      <a:pPr algn="ctr" rtl="0" fontAlgn="b"/>
                      <a:r>
                        <a:rPr lang="en-US" sz="900" u="sng" strike="noStrike">
                          <a:effectLst/>
                        </a:rPr>
                        <a:t>2018</a:t>
                      </a:r>
                      <a:endParaRPr lang="en-US" sz="900" b="0" i="0" u="sng" strike="noStrike">
                        <a:solidFill>
                          <a:srgbClr val="000000"/>
                        </a:solidFill>
                        <a:effectLst/>
                        <a:latin typeface="Gill Sans MT"/>
                      </a:endParaRPr>
                    </a:p>
                  </a:txBody>
                  <a:tcPr marL="0" marR="0" marT="0" marB="0" anchor="b"/>
                </a:tc>
                <a:tc>
                  <a:txBody>
                    <a:bodyPr/>
                    <a:lstStyle/>
                    <a:p>
                      <a:pPr algn="ctr" rtl="0" fontAlgn="b"/>
                      <a:r>
                        <a:rPr lang="en-US" sz="900" u="sng" strike="noStrike">
                          <a:effectLst/>
                        </a:rPr>
                        <a:t>2017</a:t>
                      </a:r>
                      <a:endParaRPr lang="en-US" sz="900" b="0" i="0" u="sng" strike="noStrike">
                        <a:solidFill>
                          <a:srgbClr val="000000"/>
                        </a:solidFill>
                        <a:effectLst/>
                        <a:latin typeface="Gill Sans MT"/>
                      </a:endParaRPr>
                    </a:p>
                  </a:txBody>
                  <a:tcPr marL="0" marR="0" marT="0" marB="0" anchor="b"/>
                </a:tc>
                <a:tc>
                  <a:txBody>
                    <a:bodyPr/>
                    <a:lstStyle/>
                    <a:p>
                      <a:pPr algn="ctr" rtl="0" fontAlgn="b"/>
                      <a:r>
                        <a:rPr lang="en-US" sz="900" u="sng" strike="noStrike">
                          <a:effectLst/>
                        </a:rPr>
                        <a:t>2016</a:t>
                      </a:r>
                      <a:endParaRPr lang="en-US" sz="900" b="0" i="0" u="sng" strike="noStrike">
                        <a:solidFill>
                          <a:srgbClr val="000000"/>
                        </a:solidFill>
                        <a:effectLst/>
                        <a:latin typeface="Gill Sans MT"/>
                      </a:endParaRPr>
                    </a:p>
                  </a:txBody>
                  <a:tcPr marL="0" marR="0" marT="0" marB="0" anchor="b"/>
                </a:tc>
                <a:tc>
                  <a:txBody>
                    <a:bodyPr/>
                    <a:lstStyle/>
                    <a:p>
                      <a:pPr algn="ctr" rtl="0" fontAlgn="b"/>
                      <a:r>
                        <a:rPr lang="en-US" sz="900" u="sng" strike="noStrike">
                          <a:effectLst/>
                        </a:rPr>
                        <a:t>2015</a:t>
                      </a:r>
                      <a:endParaRPr lang="en-US" sz="900" b="0" i="0" u="sng" strike="noStrike">
                        <a:solidFill>
                          <a:srgbClr val="000000"/>
                        </a:solidFill>
                        <a:effectLst/>
                        <a:latin typeface="Gill Sans MT"/>
                      </a:endParaRPr>
                    </a:p>
                  </a:txBody>
                  <a:tcPr marL="0" marR="0" marT="0" marB="0" anchor="b"/>
                </a:tc>
                <a:tc>
                  <a:txBody>
                    <a:bodyPr/>
                    <a:lstStyle/>
                    <a:p>
                      <a:pPr algn="ctr" rtl="0" fontAlgn="b"/>
                      <a:r>
                        <a:rPr lang="en-US" sz="900" u="sng" strike="noStrike">
                          <a:effectLst/>
                        </a:rPr>
                        <a:t>2014</a:t>
                      </a:r>
                      <a:endParaRPr lang="en-US" sz="900" b="0" i="0" u="sng" strike="noStrike">
                        <a:solidFill>
                          <a:srgbClr val="000000"/>
                        </a:solidFill>
                        <a:effectLst/>
                        <a:latin typeface="Gill Sans MT"/>
                      </a:endParaRPr>
                    </a:p>
                  </a:txBody>
                  <a:tcPr marL="0" marR="0" marT="0" marB="0" anchor="b"/>
                </a:tc>
              </a:tr>
              <a:tr h="182880">
                <a:tc>
                  <a:txBody>
                    <a:bodyPr/>
                    <a:lstStyle/>
                    <a:p>
                      <a:pPr algn="l" rtl="0" fontAlgn="b"/>
                      <a:r>
                        <a:rPr lang="en-US" sz="900" u="none" strike="noStrike">
                          <a:effectLst/>
                        </a:rPr>
                        <a:t>Head Start (basic)</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3,253,548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3,189,880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2,919,708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2,866,481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$2,908,049 </a:t>
                      </a:r>
                      <a:endParaRPr lang="en-US" sz="900" b="0" i="0" u="none" strike="noStrike">
                        <a:solidFill>
                          <a:srgbClr val="000000"/>
                        </a:solidFill>
                        <a:effectLst/>
                        <a:latin typeface="Gill Sans MT"/>
                      </a:endParaRPr>
                    </a:p>
                  </a:txBody>
                  <a:tcPr marL="0" marR="0" marT="0" marB="0" anchor="b"/>
                </a:tc>
              </a:tr>
              <a:tr h="182880">
                <a:tc>
                  <a:txBody>
                    <a:bodyPr/>
                    <a:lstStyle/>
                    <a:p>
                      <a:pPr algn="l" rtl="0" fontAlgn="b"/>
                      <a:r>
                        <a:rPr lang="en-US" sz="900" u="none" strike="noStrike">
                          <a:effectLst/>
                        </a:rPr>
                        <a:t>Head Start - Training</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32,012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30,924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30,924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31,577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32,035 </a:t>
                      </a:r>
                      <a:endParaRPr lang="en-US" sz="900" b="0" i="0" u="none" strike="noStrike">
                        <a:solidFill>
                          <a:srgbClr val="000000"/>
                        </a:solidFill>
                        <a:effectLst/>
                        <a:latin typeface="Gill Sans MT"/>
                      </a:endParaRPr>
                    </a:p>
                  </a:txBody>
                  <a:tcPr marL="0" marR="0" marT="0" marB="0" anchor="b"/>
                </a:tc>
              </a:tr>
              <a:tr h="182880">
                <a:tc>
                  <a:txBody>
                    <a:bodyPr/>
                    <a:lstStyle/>
                    <a:p>
                      <a:pPr algn="l" rtl="0" fontAlgn="b"/>
                      <a:r>
                        <a:rPr lang="en-US" sz="900" u="none" strike="noStrike">
                          <a:effectLst/>
                        </a:rPr>
                        <a:t>Early Head Start (basic)</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631,344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611,290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605,564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596,453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605,102 </a:t>
                      </a:r>
                      <a:endParaRPr lang="en-US" sz="900" b="0" i="0" u="none" strike="noStrike">
                        <a:solidFill>
                          <a:srgbClr val="000000"/>
                        </a:solidFill>
                        <a:effectLst/>
                        <a:latin typeface="Gill Sans MT"/>
                      </a:endParaRPr>
                    </a:p>
                  </a:txBody>
                  <a:tcPr marL="0" marR="0" marT="0" marB="0" anchor="b"/>
                </a:tc>
              </a:tr>
              <a:tr h="182880">
                <a:tc>
                  <a:txBody>
                    <a:bodyPr/>
                    <a:lstStyle/>
                    <a:p>
                      <a:pPr algn="l" rtl="0" fontAlgn="b"/>
                      <a:r>
                        <a:rPr lang="en-US" sz="900" u="none" strike="noStrike">
                          <a:effectLst/>
                        </a:rPr>
                        <a:t>Early Head Start - Training</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15,731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14,675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14,681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14,034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14,238 </a:t>
                      </a:r>
                      <a:endParaRPr lang="en-US" sz="900" b="0" i="0" u="none" strike="noStrike">
                        <a:solidFill>
                          <a:srgbClr val="000000"/>
                        </a:solidFill>
                        <a:effectLst/>
                        <a:latin typeface="Gill Sans MT"/>
                      </a:endParaRPr>
                    </a:p>
                  </a:txBody>
                  <a:tcPr marL="0" marR="0" marT="0" marB="0" anchor="b"/>
                </a:tc>
              </a:tr>
              <a:tr h="358140">
                <a:tc>
                  <a:txBody>
                    <a:bodyPr/>
                    <a:lstStyle/>
                    <a:p>
                      <a:pPr algn="l" rtl="0" fontAlgn="b"/>
                      <a:r>
                        <a:rPr lang="en-US" sz="900" u="none" strike="noStrike">
                          <a:effectLst/>
                        </a:rPr>
                        <a:t>One Time Only Head Start Grants &amp; Muisc.</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sng" strike="noStrike">
                          <a:effectLst/>
                        </a:rPr>
                        <a:t> $       59,295 </a:t>
                      </a:r>
                      <a:endParaRPr lang="en-US" sz="900" b="0" i="0" u="sng" strike="noStrike">
                        <a:solidFill>
                          <a:srgbClr val="000000"/>
                        </a:solidFill>
                        <a:effectLst/>
                        <a:latin typeface="Gill Sans MT"/>
                      </a:endParaRPr>
                    </a:p>
                  </a:txBody>
                  <a:tcPr marL="0" marR="0" marT="0" marB="0" anchor="b"/>
                </a:tc>
                <a:tc>
                  <a:txBody>
                    <a:bodyPr/>
                    <a:lstStyle/>
                    <a:p>
                      <a:pPr algn="l" rtl="0" fontAlgn="b"/>
                      <a:r>
                        <a:rPr lang="en-US" sz="900" u="sng" strike="noStrike">
                          <a:effectLst/>
                        </a:rPr>
                        <a:t> $       79,186 </a:t>
                      </a:r>
                      <a:endParaRPr lang="en-US" sz="900" b="0" i="0" u="sng" strike="noStrike">
                        <a:solidFill>
                          <a:srgbClr val="000000"/>
                        </a:solidFill>
                        <a:effectLst/>
                        <a:latin typeface="Gill Sans MT"/>
                      </a:endParaRPr>
                    </a:p>
                  </a:txBody>
                  <a:tcPr marL="0" marR="0" marT="0" marB="0" anchor="b"/>
                </a:tc>
                <a:tc>
                  <a:txBody>
                    <a:bodyPr/>
                    <a:lstStyle/>
                    <a:p>
                      <a:pPr algn="l" rtl="0" fontAlgn="b"/>
                      <a:r>
                        <a:rPr lang="en-US" sz="900" u="sng" strike="noStrike">
                          <a:effectLst/>
                        </a:rPr>
                        <a:t> $       96,920 </a:t>
                      </a:r>
                      <a:endParaRPr lang="en-US" sz="900" b="0" i="0" u="sng" strike="noStrike">
                        <a:solidFill>
                          <a:srgbClr val="000000"/>
                        </a:solidFill>
                        <a:effectLst/>
                        <a:latin typeface="Gill Sans MT"/>
                      </a:endParaRPr>
                    </a:p>
                  </a:txBody>
                  <a:tcPr marL="0" marR="0" marT="0" marB="0" anchor="b"/>
                </a:tc>
                <a:tc>
                  <a:txBody>
                    <a:bodyPr/>
                    <a:lstStyle/>
                    <a:p>
                      <a:pPr algn="l" rtl="0" fontAlgn="b"/>
                      <a:r>
                        <a:rPr lang="en-US" sz="900" u="sng" strike="noStrike">
                          <a:effectLst/>
                        </a:rPr>
                        <a:t> $               -   </a:t>
                      </a:r>
                      <a:endParaRPr lang="en-US" sz="900" b="0" i="0" u="sng" strike="noStrike">
                        <a:solidFill>
                          <a:srgbClr val="000000"/>
                        </a:solidFill>
                        <a:effectLst/>
                        <a:latin typeface="Gill Sans MT"/>
                      </a:endParaRPr>
                    </a:p>
                  </a:txBody>
                  <a:tcPr marL="0" marR="0" marT="0" marB="0" anchor="b"/>
                </a:tc>
                <a:tc>
                  <a:txBody>
                    <a:bodyPr/>
                    <a:lstStyle/>
                    <a:p>
                      <a:pPr algn="l" rtl="0" fontAlgn="b"/>
                      <a:r>
                        <a:rPr lang="en-US" sz="900" u="sng" strike="noStrike">
                          <a:effectLst/>
                        </a:rPr>
                        <a:t> $            -   </a:t>
                      </a:r>
                      <a:endParaRPr lang="en-US" sz="900" b="0" i="0" u="sng" strike="noStrike">
                        <a:solidFill>
                          <a:srgbClr val="000000"/>
                        </a:solidFill>
                        <a:effectLst/>
                        <a:latin typeface="Gill Sans MT"/>
                      </a:endParaRPr>
                    </a:p>
                  </a:txBody>
                  <a:tcPr marL="0" marR="0" marT="0" marB="0" anchor="b"/>
                </a:tc>
              </a:tr>
              <a:tr h="182880">
                <a:tc>
                  <a:txBody>
                    <a:bodyPr/>
                    <a:lstStyle/>
                    <a:p>
                      <a:pPr algn="ctr" rtl="0" fontAlgn="b"/>
                      <a:r>
                        <a:rPr lang="en-US" sz="900" u="none" strike="noStrike">
                          <a:effectLst/>
                        </a:rPr>
                        <a:t>TOTAL</a:t>
                      </a:r>
                      <a:endParaRPr lang="en-US" sz="900" b="0" i="0" u="none" strike="noStrike">
                        <a:solidFill>
                          <a:srgbClr val="000000"/>
                        </a:solidFill>
                        <a:effectLst/>
                        <a:latin typeface="Gill Sans MT"/>
                      </a:endParaRPr>
                    </a:p>
                  </a:txBody>
                  <a:tcPr marL="0" marR="0" marT="0" marB="0" anchor="b"/>
                </a:tc>
                <a:tc>
                  <a:txBody>
                    <a:bodyPr/>
                    <a:lstStyle/>
                    <a:p>
                      <a:pPr algn="ctr" rtl="0" fontAlgn="b"/>
                      <a:r>
                        <a:rPr lang="en-US" sz="900" u="none" strike="noStrike">
                          <a:effectLst/>
                        </a:rPr>
                        <a:t> $   5,164,032 </a:t>
                      </a:r>
                      <a:endParaRPr lang="en-US" sz="900" b="0" i="0" u="none" strike="noStrike">
                        <a:solidFill>
                          <a:srgbClr val="000000"/>
                        </a:solidFill>
                        <a:effectLst/>
                        <a:latin typeface="Gill Sans MT"/>
                      </a:endParaRPr>
                    </a:p>
                  </a:txBody>
                  <a:tcPr marL="0" marR="0" marT="0" marB="0" anchor="b"/>
                </a:tc>
                <a:tc>
                  <a:txBody>
                    <a:bodyPr/>
                    <a:lstStyle/>
                    <a:p>
                      <a:pPr algn="ctr" rtl="0" fontAlgn="b"/>
                      <a:r>
                        <a:rPr lang="en-US" sz="900" u="none" strike="noStrike">
                          <a:effectLst/>
                        </a:rPr>
                        <a:t> $   5,070,285 </a:t>
                      </a:r>
                      <a:endParaRPr lang="en-US" sz="900" b="0" i="0" u="none" strike="noStrike">
                        <a:solidFill>
                          <a:srgbClr val="000000"/>
                        </a:solidFill>
                        <a:effectLst/>
                        <a:latin typeface="Gill Sans MT"/>
                      </a:endParaRPr>
                    </a:p>
                  </a:txBody>
                  <a:tcPr marL="0" marR="0" marT="0" marB="0" anchor="b"/>
                </a:tc>
                <a:tc>
                  <a:txBody>
                    <a:bodyPr/>
                    <a:lstStyle/>
                    <a:p>
                      <a:pPr algn="ctr" rtl="0" fontAlgn="b"/>
                      <a:r>
                        <a:rPr lang="en-US" sz="900" u="none" strike="noStrike">
                          <a:effectLst/>
                        </a:rPr>
                        <a:t> $  4,680,703 </a:t>
                      </a:r>
                      <a:endParaRPr lang="en-US" sz="900" b="0" i="0" u="none" strike="noStrike">
                        <a:solidFill>
                          <a:srgbClr val="000000"/>
                        </a:solidFill>
                        <a:effectLst/>
                        <a:latin typeface="Gill Sans MT"/>
                      </a:endParaRPr>
                    </a:p>
                  </a:txBody>
                  <a:tcPr marL="0" marR="0" marT="0" marB="0" anchor="b"/>
                </a:tc>
                <a:tc>
                  <a:txBody>
                    <a:bodyPr/>
                    <a:lstStyle/>
                    <a:p>
                      <a:pPr algn="ctr" rtl="0" fontAlgn="b"/>
                      <a:r>
                        <a:rPr lang="en-US" sz="900" u="none" strike="noStrike">
                          <a:effectLst/>
                        </a:rPr>
                        <a:t> $  4,713,736 </a:t>
                      </a:r>
                      <a:endParaRPr lang="en-US" sz="900" b="0" i="0" u="none" strike="noStrike">
                        <a:solidFill>
                          <a:srgbClr val="000000"/>
                        </a:solidFill>
                        <a:effectLst/>
                        <a:latin typeface="Gill Sans MT"/>
                      </a:endParaRPr>
                    </a:p>
                  </a:txBody>
                  <a:tcPr marL="0" marR="0" marT="0" marB="0" anchor="b"/>
                </a:tc>
                <a:tc>
                  <a:txBody>
                    <a:bodyPr/>
                    <a:lstStyle/>
                    <a:p>
                      <a:pPr algn="ctr" rtl="0" fontAlgn="b"/>
                      <a:r>
                        <a:rPr lang="en-US" sz="900" u="none" strike="noStrike" dirty="0">
                          <a:effectLst/>
                        </a:rPr>
                        <a:t> $4,817,876 </a:t>
                      </a:r>
                      <a:endParaRPr lang="en-US" sz="900" b="0" i="0" u="none" strike="noStrike" dirty="0">
                        <a:solidFill>
                          <a:srgbClr val="000000"/>
                        </a:solidFill>
                        <a:effectLst/>
                        <a:latin typeface="Gill Sans MT"/>
                      </a:endParaRPr>
                    </a:p>
                  </a:txBody>
                  <a:tcPr marL="0" marR="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89939955"/>
              </p:ext>
            </p:extLst>
          </p:nvPr>
        </p:nvGraphicFramePr>
        <p:xfrm>
          <a:off x="2209800" y="3505199"/>
          <a:ext cx="5575300" cy="685800"/>
        </p:xfrm>
        <a:graphic>
          <a:graphicData uri="http://schemas.openxmlformats.org/drawingml/2006/table">
            <a:tbl>
              <a:tblPr>
                <a:tableStyleId>{5C22544A-7EE6-4342-B048-85BDC9FD1C3A}</a:tableStyleId>
              </a:tblPr>
              <a:tblGrid>
                <a:gridCol w="2057400"/>
                <a:gridCol w="723900"/>
                <a:gridCol w="723900"/>
                <a:gridCol w="711200"/>
                <a:gridCol w="711200"/>
                <a:gridCol w="647700"/>
              </a:tblGrid>
              <a:tr h="45720">
                <a:tc>
                  <a:txBody>
                    <a:bodyPr/>
                    <a:lstStyle/>
                    <a:p>
                      <a:pPr algn="l" rtl="0" fontAlgn="b"/>
                      <a:r>
                        <a:rPr lang="en-US" sz="900" u="sng" strike="noStrike" dirty="0">
                          <a:effectLst/>
                        </a:rPr>
                        <a:t>Private Funds Received - non Head Start</a:t>
                      </a:r>
                      <a:endParaRPr lang="en-US" sz="900" b="0" i="0" u="sng" strike="noStrike" dirty="0">
                        <a:solidFill>
                          <a:srgbClr val="000000"/>
                        </a:solidFill>
                        <a:effectLst/>
                        <a:latin typeface="Gill Sans MT"/>
                      </a:endParaRPr>
                    </a:p>
                  </a:txBody>
                  <a:tcPr marL="0" marR="0" marT="0" marB="0" anchor="b"/>
                </a:tc>
                <a:tc>
                  <a:txBody>
                    <a:bodyPr/>
                    <a:lstStyle/>
                    <a:p>
                      <a:pPr algn="ctr" rtl="0" fontAlgn="b"/>
                      <a:r>
                        <a:rPr lang="en-US" sz="900" u="sng" strike="noStrike" dirty="0">
                          <a:effectLst/>
                        </a:rPr>
                        <a:t>2018</a:t>
                      </a:r>
                      <a:endParaRPr lang="en-US" sz="900" b="0" i="0" u="sng" strike="noStrike" dirty="0">
                        <a:solidFill>
                          <a:srgbClr val="000000"/>
                        </a:solidFill>
                        <a:effectLst/>
                        <a:latin typeface="Gill Sans MT"/>
                      </a:endParaRPr>
                    </a:p>
                  </a:txBody>
                  <a:tcPr marL="0" marR="0" marT="0" marB="0" anchor="b"/>
                </a:tc>
                <a:tc>
                  <a:txBody>
                    <a:bodyPr/>
                    <a:lstStyle/>
                    <a:p>
                      <a:pPr algn="ctr" rtl="0" fontAlgn="b"/>
                      <a:r>
                        <a:rPr lang="en-US" sz="900" u="sng" strike="noStrike">
                          <a:effectLst/>
                        </a:rPr>
                        <a:t>2017</a:t>
                      </a:r>
                      <a:endParaRPr lang="en-US" sz="900" b="0" i="0" u="sng" strike="noStrike">
                        <a:solidFill>
                          <a:srgbClr val="000000"/>
                        </a:solidFill>
                        <a:effectLst/>
                        <a:latin typeface="Gill Sans MT"/>
                      </a:endParaRPr>
                    </a:p>
                  </a:txBody>
                  <a:tcPr marL="0" marR="0" marT="0" marB="0" anchor="b"/>
                </a:tc>
                <a:tc>
                  <a:txBody>
                    <a:bodyPr/>
                    <a:lstStyle/>
                    <a:p>
                      <a:pPr algn="ctr" rtl="0" fontAlgn="b"/>
                      <a:r>
                        <a:rPr lang="en-US" sz="900" u="sng" strike="noStrike">
                          <a:effectLst/>
                        </a:rPr>
                        <a:t>2016</a:t>
                      </a:r>
                      <a:endParaRPr lang="en-US" sz="900" b="0" i="0" u="sng" strike="noStrike">
                        <a:solidFill>
                          <a:srgbClr val="000000"/>
                        </a:solidFill>
                        <a:effectLst/>
                        <a:latin typeface="Gill Sans MT"/>
                      </a:endParaRPr>
                    </a:p>
                  </a:txBody>
                  <a:tcPr marL="0" marR="0" marT="0" marB="0" anchor="b"/>
                </a:tc>
                <a:tc>
                  <a:txBody>
                    <a:bodyPr/>
                    <a:lstStyle/>
                    <a:p>
                      <a:pPr algn="ctr" rtl="0" fontAlgn="b"/>
                      <a:r>
                        <a:rPr lang="en-US" sz="900" u="sng" strike="noStrike">
                          <a:effectLst/>
                        </a:rPr>
                        <a:t>2015</a:t>
                      </a:r>
                      <a:endParaRPr lang="en-US" sz="900" b="0" i="0" u="sng" strike="noStrike">
                        <a:solidFill>
                          <a:srgbClr val="000000"/>
                        </a:solidFill>
                        <a:effectLst/>
                        <a:latin typeface="Gill Sans MT"/>
                      </a:endParaRPr>
                    </a:p>
                  </a:txBody>
                  <a:tcPr marL="0" marR="0" marT="0" marB="0" anchor="b"/>
                </a:tc>
                <a:tc>
                  <a:txBody>
                    <a:bodyPr/>
                    <a:lstStyle/>
                    <a:p>
                      <a:pPr algn="ctr" rtl="0" fontAlgn="b"/>
                      <a:r>
                        <a:rPr lang="en-US" sz="900" u="sng" strike="noStrike">
                          <a:effectLst/>
                        </a:rPr>
                        <a:t>2014</a:t>
                      </a:r>
                      <a:endParaRPr lang="en-US" sz="900" b="0" i="0" u="sng" strike="noStrike">
                        <a:solidFill>
                          <a:srgbClr val="000000"/>
                        </a:solidFill>
                        <a:effectLst/>
                        <a:latin typeface="Gill Sans MT"/>
                      </a:endParaRPr>
                    </a:p>
                  </a:txBody>
                  <a:tcPr marL="0" marR="0" marT="0" marB="0" anchor="b"/>
                </a:tc>
              </a:tr>
              <a:tr h="182880">
                <a:tc>
                  <a:txBody>
                    <a:bodyPr/>
                    <a:lstStyle/>
                    <a:p>
                      <a:pPr algn="l" rtl="0" fontAlgn="b"/>
                      <a:r>
                        <a:rPr lang="en-US" sz="900" u="none" strike="noStrike" dirty="0">
                          <a:effectLst/>
                        </a:rPr>
                        <a:t>CACFP - Food Program</a:t>
                      </a:r>
                      <a:endParaRPr lang="en-US" sz="900" b="0" i="0" u="none" strike="noStrike" dirty="0">
                        <a:solidFill>
                          <a:srgbClr val="000000"/>
                        </a:solidFill>
                        <a:effectLst/>
                        <a:latin typeface="Gill Sans MT"/>
                      </a:endParaRPr>
                    </a:p>
                  </a:txBody>
                  <a:tcPr marL="0" marR="0" marT="0" marB="0" anchor="b"/>
                </a:tc>
                <a:tc>
                  <a:txBody>
                    <a:bodyPr/>
                    <a:lstStyle/>
                    <a:p>
                      <a:pPr algn="l" rtl="0" fontAlgn="b"/>
                      <a:r>
                        <a:rPr lang="en-US" sz="900" u="none" strike="noStrike">
                          <a:effectLst/>
                        </a:rPr>
                        <a:t> $     186,129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180,287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185,917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176,847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168,253 </a:t>
                      </a:r>
                      <a:endParaRPr lang="en-US" sz="900" b="0" i="0" u="none" strike="noStrike">
                        <a:solidFill>
                          <a:srgbClr val="000000"/>
                        </a:solidFill>
                        <a:effectLst/>
                        <a:latin typeface="Gill Sans MT"/>
                      </a:endParaRPr>
                    </a:p>
                  </a:txBody>
                  <a:tcPr marL="0" marR="0" marT="0" marB="0" anchor="b"/>
                </a:tc>
              </a:tr>
              <a:tr h="182880">
                <a:tc>
                  <a:txBody>
                    <a:bodyPr/>
                    <a:lstStyle/>
                    <a:p>
                      <a:pPr algn="l" rtl="0" fontAlgn="b"/>
                      <a:r>
                        <a:rPr lang="en-US" sz="900" u="none" strike="noStrike">
                          <a:effectLst/>
                        </a:rPr>
                        <a:t>Non-Federal - Cash   (i.e., UPK)</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153,473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151,170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152,744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151,204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166,171 </a:t>
                      </a:r>
                      <a:endParaRPr lang="en-US" sz="900" b="0" i="0" u="none" strike="noStrike">
                        <a:solidFill>
                          <a:srgbClr val="000000"/>
                        </a:solidFill>
                        <a:effectLst/>
                        <a:latin typeface="Gill Sans MT"/>
                      </a:endParaRPr>
                    </a:p>
                  </a:txBody>
                  <a:tcPr marL="0" marR="0" marT="0" marB="0" anchor="b"/>
                </a:tc>
              </a:tr>
              <a:tr h="182880">
                <a:tc>
                  <a:txBody>
                    <a:bodyPr/>
                    <a:lstStyle/>
                    <a:p>
                      <a:pPr algn="l" rtl="0" fontAlgn="b"/>
                      <a:r>
                        <a:rPr lang="en-US" sz="900" u="none" strike="noStrike">
                          <a:effectLst/>
                        </a:rPr>
                        <a:t>Non-Federal - Donated Goods &amp; Services</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832,500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812,873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674,245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a:effectLst/>
                        </a:rPr>
                        <a:t> $     877,140 </a:t>
                      </a:r>
                      <a:endParaRPr lang="en-US" sz="900" b="0" i="0" u="none" strike="noStrike">
                        <a:solidFill>
                          <a:srgbClr val="000000"/>
                        </a:solidFill>
                        <a:effectLst/>
                        <a:latin typeface="Gill Sans MT"/>
                      </a:endParaRPr>
                    </a:p>
                  </a:txBody>
                  <a:tcPr marL="0" marR="0" marT="0" marB="0" anchor="b"/>
                </a:tc>
                <a:tc>
                  <a:txBody>
                    <a:bodyPr/>
                    <a:lstStyle/>
                    <a:p>
                      <a:pPr algn="l" rtl="0" fontAlgn="b"/>
                      <a:r>
                        <a:rPr lang="en-US" sz="900" u="none" strike="noStrike" dirty="0">
                          <a:effectLst/>
                        </a:rPr>
                        <a:t> $   924,028 </a:t>
                      </a:r>
                      <a:endParaRPr lang="en-US" sz="900" b="0" i="0" u="none" strike="noStrike" dirty="0">
                        <a:solidFill>
                          <a:srgbClr val="000000"/>
                        </a:solidFill>
                        <a:effectLst/>
                        <a:latin typeface="Gill Sans MT"/>
                      </a:endParaRPr>
                    </a:p>
                  </a:txBody>
                  <a:tcPr marL="0" marR="0" marT="0" marB="0" anchor="b"/>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30149</TotalTime>
  <Words>2884</Words>
  <Application>Microsoft Office PowerPoint</Application>
  <PresentationFormat>On-screen Show (4:3)</PresentationFormat>
  <Paragraphs>423</Paragraphs>
  <Slides>20</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Solstice</vt:lpstr>
      <vt:lpstr>Bitmap Image</vt:lpstr>
      <vt:lpstr>Worksheet</vt:lpstr>
      <vt:lpstr>Cattaraugus &amp; Wyoming Counties Project Head Start  -- CWC-PHS 2018 Year End Report Presented to the Board of Directors and Policy Council </vt:lpstr>
      <vt:lpstr>This Report Meets the Head Start Act Requirements </vt:lpstr>
      <vt:lpstr>The CWC-PHS  Audit &amp; Public Information</vt:lpstr>
      <vt:lpstr>A Quick Review of Key Events 2018 </vt:lpstr>
      <vt:lpstr>386 children and 345 families served in Head Start &amp; Early Head Start</vt:lpstr>
      <vt:lpstr>Student Outcomes - Child Observation Record      children continue to make significant gains </vt:lpstr>
      <vt:lpstr>Challenges for 2018-2019 and Beyond</vt:lpstr>
      <vt:lpstr>An Explanation of 2018 Budgetary Expenditures &amp; Proposed Budget for 2019</vt:lpstr>
      <vt:lpstr>Meeting the Matching Requirement                                                                                              it is getting harder  </vt:lpstr>
      <vt:lpstr>CWC-PHS’s Efforts to Prepare Children for Kindergarten – the School Readiness Plan</vt:lpstr>
      <vt:lpstr>Medical &amp; Dental Outcomes – Head Start</vt:lpstr>
      <vt:lpstr>Medical &amp; Dental Outcomes – Early Head Start</vt:lpstr>
      <vt:lpstr>Parent Involvement Activities   Increase in Parent Volunteers </vt:lpstr>
      <vt:lpstr>Parent Evaluations – evidence of quality             keeping the customers satisfied       five years of data</vt:lpstr>
      <vt:lpstr>According to the Act      Providing Board &amp; Policy Council Information</vt:lpstr>
      <vt:lpstr>Any Other Information Required by the Secretary</vt:lpstr>
      <vt:lpstr> </vt:lpstr>
      <vt:lpstr>        2017-2018 Self-Assessment             Communications &amp; Community Engagement         Operations Committee      </vt:lpstr>
      <vt:lpstr>PowerPoint Presentation</vt:lpstr>
      <vt:lpstr>PowerPoint Presentation</vt:lpstr>
    </vt:vector>
  </TitlesOfParts>
  <Company>Head Start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Cattaraugus &amp; Wyoming Counties Project Head Start 2007 Year End Report Presented to the Board of Directors and Policy Council</dc:title>
  <dc:creator>ikatzenstein</dc:creator>
  <cp:lastModifiedBy>Ira Katzenstein</cp:lastModifiedBy>
  <cp:revision>1052</cp:revision>
  <cp:lastPrinted>2019-06-07T16:09:12Z</cp:lastPrinted>
  <dcterms:created xsi:type="dcterms:W3CDTF">2007-11-13T16:16:45Z</dcterms:created>
  <dcterms:modified xsi:type="dcterms:W3CDTF">2019-06-11T19:10:21Z</dcterms:modified>
</cp:coreProperties>
</file>